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323" r:id="rId3"/>
    <p:sldId id="281" r:id="rId4"/>
    <p:sldId id="282" r:id="rId5"/>
    <p:sldId id="285" r:id="rId6"/>
    <p:sldId id="310" r:id="rId7"/>
    <p:sldId id="288" r:id="rId8"/>
    <p:sldId id="311" r:id="rId9"/>
    <p:sldId id="257" r:id="rId10"/>
    <p:sldId id="290" r:id="rId11"/>
    <p:sldId id="289" r:id="rId12"/>
    <p:sldId id="267" r:id="rId13"/>
    <p:sldId id="308" r:id="rId14"/>
    <p:sldId id="268" r:id="rId15"/>
    <p:sldId id="324" r:id="rId16"/>
    <p:sldId id="265" r:id="rId17"/>
    <p:sldId id="277" r:id="rId18"/>
    <p:sldId id="278" r:id="rId19"/>
    <p:sldId id="279" r:id="rId20"/>
    <p:sldId id="274" r:id="rId21"/>
    <p:sldId id="284" r:id="rId22"/>
    <p:sldId id="325" r:id="rId23"/>
    <p:sldId id="309" r:id="rId24"/>
    <p:sldId id="322" r:id="rId25"/>
    <p:sldId id="275" r:id="rId26"/>
    <p:sldId id="316" r:id="rId27"/>
    <p:sldId id="317" r:id="rId28"/>
    <p:sldId id="319" r:id="rId29"/>
    <p:sldId id="320" r:id="rId30"/>
    <p:sldId id="318" r:id="rId31"/>
    <p:sldId id="321" r:id="rId32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08"/>
    <p:restoredTop sz="84091"/>
  </p:normalViewPr>
  <p:slideViewPr>
    <p:cSldViewPr snapToGrid="0">
      <p:cViewPr varScale="1">
        <p:scale>
          <a:sx n="194" d="100"/>
          <a:sy n="194" d="100"/>
        </p:scale>
        <p:origin x="2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8B181-1C40-814A-AF91-F7889102AA67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AB4D09-4793-A045-98B1-098D81A15FC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664945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9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0831741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880A1-DA1D-9F8E-2E1F-1E8C8C121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DFFCF1-3FB0-71F7-E271-C3176DC794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DA8CAB-C079-1DF3-BF72-C98C17B55C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Formati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Trasferimento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en-GB" dirty="0">
                <a:solidFill>
                  <a:srgbClr val="0E0E0E"/>
                </a:solidFill>
                <a:effectLst/>
                <a:latin typeface=".SF NS"/>
              </a:rPr>
            </a:b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ebx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Copia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contenuto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ebx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Memoria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[var]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memorizzato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Memoria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[var],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endParaRPr lang="en-GB" dirty="0">
              <a:solidFill>
                <a:srgbClr val="0E0E0E"/>
              </a:solidFill>
              <a:effectLst/>
              <a:latin typeface=".AppleSystemUIFontMonospaced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Scrive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Costante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10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Assegna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immediato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10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2EE29-C0B3-1E8D-85FE-DCC29D12FD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29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6267283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30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0034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questo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caso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le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istruzioni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[x]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add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[y]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e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[sum],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utilizzano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riferimenti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simbolici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Quando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viene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caricatore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sostituisce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questi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riferimenti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con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offset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reali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</a:t>
            </a:r>
          </a:p>
          <a:p>
            <a:br>
              <a:rPr lang="en-GB" dirty="0">
                <a:solidFill>
                  <a:srgbClr val="0E0E0E"/>
                </a:solidFill>
                <a:effectLst/>
                <a:latin typeface=".SF NS"/>
              </a:rPr>
            </a:b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Se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viene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posizionato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0x0050,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caricatore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risolverà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[x]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[0x0050]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Analogamente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se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y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è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0x0052 e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sum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0x0054,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caricatore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risolverà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le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altre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istruzioni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conseguenza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IT" dirty="0"/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Indirizzamento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Tempo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Compilazione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offset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delle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variabili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noti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fissi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momento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della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compilazione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codice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finale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contiene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assoluti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Indirizzamento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Tempo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Caricamento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offset non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noti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fino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quando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viene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Utilizziamo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riferimenti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simbolici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che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vengono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risolti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assoluti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dal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caricatore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31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610842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16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591785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BD67C8-F7AA-2F49-8368-A5757F7761A9}" type="slidenum">
              <a:rPr lang="en-IT" smtClean="0"/>
              <a:t>17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72475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20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59153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BD67C8-F7AA-2F49-8368-A5757F7761A9}" type="slidenum">
              <a:rPr lang="en-IT" smtClean="0"/>
              <a:t>21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73575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24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17565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Formati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Trasferimento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en-GB" dirty="0">
                <a:solidFill>
                  <a:srgbClr val="0E0E0E"/>
                </a:solidFill>
                <a:effectLst/>
                <a:latin typeface=".SF NS"/>
              </a:rPr>
            </a:b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ebx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Copia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contenuto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ebx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Memoria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[var]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memorizzato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Memoria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[var],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endParaRPr lang="en-GB" dirty="0">
              <a:solidFill>
                <a:srgbClr val="0E0E0E"/>
              </a:solidFill>
              <a:effectLst/>
              <a:latin typeface=".AppleSystemUIFontMonospaced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Scrive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Costante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10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Assegna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immediato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10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26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448194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9CDD14-A649-BD26-6F82-20749F66E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2E76F5-9D9C-C08B-A55A-0C3FE46FAB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38C63D-E9B1-9AA9-EB98-B6DDA05C2C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Formati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Trasferimento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en-GB" dirty="0">
                <a:solidFill>
                  <a:srgbClr val="0E0E0E"/>
                </a:solidFill>
                <a:effectLst/>
                <a:latin typeface=".SF NS"/>
              </a:rPr>
            </a:b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ebx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Copia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contenuto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ebx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Memoria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[var]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memorizzato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Memoria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[var],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endParaRPr lang="en-GB" dirty="0">
              <a:solidFill>
                <a:srgbClr val="0E0E0E"/>
              </a:solidFill>
              <a:effectLst/>
              <a:latin typeface=".AppleSystemUIFontMonospaced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Scrive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Costante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10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Assegna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immediato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10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6C9B3-05B7-6FEC-9543-EC2D437F3B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27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696170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C301C-5023-220F-818A-D9636EC25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C040CB-749B-2723-86C0-348A6EE182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4029B9-778F-C17E-8673-BEA4FA1708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Formati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Trasferimento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br>
              <a:rPr lang="en-GB" dirty="0">
                <a:solidFill>
                  <a:srgbClr val="0E0E0E"/>
                </a:solidFill>
                <a:effectLst/>
                <a:latin typeface=".SF NS"/>
              </a:rPr>
            </a:b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ebx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Copia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contenuto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ebx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Memoria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[var]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memorizzato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Memoria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[var],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endParaRPr lang="en-GB" dirty="0">
              <a:solidFill>
                <a:srgbClr val="0E0E0E"/>
              </a:solidFill>
              <a:effectLst/>
              <a:latin typeface=".AppleSystemUIFontMonospaced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Scrive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Costante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10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Descrizione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Assegna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immediato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10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eax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062637-03E7-B15C-09DF-2FD8BCAE84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AB4D09-4793-A045-98B1-098D81A15FCE}" type="slidenum">
              <a:rPr lang="en-IT" smtClean="0"/>
              <a:t>28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797889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CC5A8-CC50-364C-E51D-5DCC8C915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8674A-8163-A21C-3A02-CE9DB8453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B4A0A-4DE9-8327-5B54-A63C100ED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4B7A05-752F-11FE-B53E-B74052277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6D8D5-59C0-B21F-D335-250D6C9AB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658816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5165B-CED6-7136-556A-5A11C95FC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30C146-60E9-B851-DF45-997210B172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DDD1B-5306-870F-4970-F8808FBE2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B00CE-9A9F-23C0-8E85-8BC0F033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542BF-3522-D213-AC62-1AFB1F37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6501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ABFA4C-9ECC-FB4F-1CC8-B8713B42F6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4AD6E5-8B20-FF7C-D04A-B3DB9081AB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BB860-1062-7C12-5A47-3F49875E9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86454-75B0-AA0F-33C0-F1B676A5F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2C121-7215-703B-9A25-6D9FF5145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00083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ED75F-D015-C75D-57DE-FE2C56793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B82A3-F07C-3131-9D73-A591B4A92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88EB5-E30C-42DC-3C53-08BD360FA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C8F719-F949-51A9-615E-08003711D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F2DA37-5CCC-81FC-076D-2FF766B36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17047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44211-6B29-AD33-F30F-239944F11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5C3F8-6CDF-4AED-E5D6-F2F0B36C9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4E0AD-8C96-3DE3-0E8C-B17CD6E1B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EDA49-946B-5A4C-F812-74144CE49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F6689-0043-D3D4-1180-007413C26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229079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FC1C9-A64F-848D-FC58-890F50DDC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894F2-E0C0-AA3C-F3F6-A0E898DD8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AB7CC-8695-6A36-7D28-1497D339CF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6EB81F-7E96-2A83-8CBB-E400D9E13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8C5C36-9080-6A39-5444-279C51A88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AF6B62-A3C7-B020-FA36-4D748A9BA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11750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BA8D7-25D4-47BA-5671-5A8DDAA51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EF4F8-279F-A14C-A353-7ADFA6692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65A71-D0EF-1EA3-C1EF-706E5E6B0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2F7C43-BE6F-7479-9F76-8316B5353D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0466D9-3B21-8B07-BBEE-32C7EC4ACE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F88C00-BA90-B39B-509C-CC794D77E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9741F3-9C00-5A6A-6A21-C2D90AB9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AE05A4-E0FB-71B3-2782-8A0E8D77C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09222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9847A-CE4D-4AC1-85FC-88DE336F3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6D9C1-8BD8-D8C0-EBD9-3AC60996E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FF2BB1-81A6-041E-7037-82BD3DF1C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D67B5-4F83-094F-EB3E-C52554B53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567662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9CEB79-DD31-49A5-9804-A9D830F40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5758CC-7BD3-86C6-CF2F-AF5804192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E69E73-26A3-573F-2A1A-0FE598158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40207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288B0-0A47-DDC5-4C4A-A79836A85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087B7-9A21-C4F2-5A21-A6238C67A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F8895-0A87-17F8-B7A6-0CB7E98FBA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406624-247C-0C5C-A921-E4EDA1EFB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59F47-6F9C-204B-722E-7C0666CC8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D818DB-25E0-141B-A078-0A51D2E72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94111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1EB79-B2F6-B2BF-0804-B34CEFC1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D55AE7-2A30-D18C-78F0-2E77DA9BC7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FB165B-F975-263C-86D4-CB8F2C7EE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74A0A-C37C-35EF-7E13-879229F8F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F53A0B-30F7-E260-EF9A-7F7A3D7E5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6064B1-2068-0AB4-309F-C20CED1F9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25142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FC5907-6AC4-9A14-E340-227AB32E5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E391F-96A0-696B-99EB-A87E9B3E1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90019-81BA-F915-55B6-76D398F488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BA566-B9E6-9944-A4A2-8A88511A9669}" type="datetimeFigureOut">
              <a:rPr lang="en-IT" smtClean="0"/>
              <a:t>28/10/24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AD12E-244E-D5BD-E527-B7AE5B870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E263D-41F0-4A50-6E42-CEC3727423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33FD5-5D4E-F84E-83A0-8C3566B9BE5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774895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sxUBjslWN0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CChY46UEKA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61EB8-528C-0CC6-764B-4381C51CF4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T" dirty="0"/>
              <a:t>Gestione Memoria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F5EA6-CE66-4D1B-B5A3-BE85040B7F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T" dirty="0"/>
              <a:t>Parte I</a:t>
            </a:r>
          </a:p>
        </p:txBody>
      </p:sp>
    </p:spTree>
    <p:extLst>
      <p:ext uri="{BB962C8B-B14F-4D97-AF65-F5344CB8AC3E}">
        <p14:creationId xmlns:p14="http://schemas.microsoft.com/office/powerpoint/2010/main" val="527689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46BF3-3CFE-47FC-40B5-CFB12CD3B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Partizioni variabili soffrono di…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4D0DCF-496A-98EE-B43C-2EBDEEDE5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T" dirty="0"/>
              <a:t>… frammentazione esterna</a:t>
            </a:r>
          </a:p>
          <a:p>
            <a:r>
              <a:rPr lang="en-IT" dirty="0"/>
              <a:t>Quando </a:t>
            </a:r>
            <a:r>
              <a:rPr lang="en-GB" dirty="0"/>
              <a:t>I</a:t>
            </a:r>
            <a:r>
              <a:rPr lang="en-IT" dirty="0"/>
              <a:t> processi finiscono di creano dei buchi</a:t>
            </a:r>
          </a:p>
          <a:p>
            <a:r>
              <a:rPr lang="en-IT" dirty="0"/>
              <a:t>Worst-fit, best-fit, first-fit non risolvono la frammentazione esterna… ma tendono a produrre buchi sempre più piccoli</a:t>
            </a:r>
          </a:p>
          <a:p>
            <a:r>
              <a:rPr lang="en-GB" b="1" dirty="0"/>
              <a:t>C</a:t>
            </a:r>
            <a:r>
              <a:rPr lang="en-IT" b="1" dirty="0"/>
              <a:t>oalescenza: </a:t>
            </a:r>
            <a:r>
              <a:rPr lang="en-IT" dirty="0"/>
              <a:t> unisco blocchi adiacenti rimasti non allocati</a:t>
            </a:r>
            <a:r>
              <a:rPr lang="en-IT" b="1" dirty="0"/>
              <a:t> </a:t>
            </a:r>
            <a:r>
              <a:rPr lang="en-IT" dirty="0"/>
              <a:t>(molto costoso e non recupera rapidamente memoria)</a:t>
            </a:r>
          </a:p>
          <a:p>
            <a:r>
              <a:rPr lang="en-IT" b="1" dirty="0"/>
              <a:t>Compattamento: </a:t>
            </a:r>
            <a:r>
              <a:rPr lang="en-IT" dirty="0"/>
              <a:t> unisce tutti </a:t>
            </a:r>
            <a:r>
              <a:rPr lang="en-GB" dirty="0"/>
              <a:t>I</a:t>
            </a:r>
            <a:r>
              <a:rPr lang="en-IT" dirty="0"/>
              <a:t> buchi in un singolo blocco e sposta tutti </a:t>
            </a:r>
            <a:r>
              <a:rPr lang="en-GB" dirty="0"/>
              <a:t>I</a:t>
            </a:r>
            <a:r>
              <a:rPr lang="en-IT" dirty="0"/>
              <a:t> blocchi occupati</a:t>
            </a:r>
          </a:p>
          <a:p>
            <a:endParaRPr lang="en-IT" dirty="0"/>
          </a:p>
          <a:p>
            <a:r>
              <a:rPr lang="en-IT" dirty="0"/>
              <a:t>Ancora non posso caricare un processo in memoria se memoria non ha abbastanza spazio…</a:t>
            </a:r>
          </a:p>
          <a:p>
            <a:r>
              <a:rPr lang="en-IT" b="1" dirty="0"/>
              <a:t>… allocazione non contigua!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0F4BDA-30CB-A353-F613-F903AEE4B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643" y="143692"/>
            <a:ext cx="4835290" cy="30220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C81DFB-A3BE-7C8E-07DB-AD4AF405D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1569" y="4062549"/>
            <a:ext cx="3795216" cy="23382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ADF7F1-4034-625E-8DF6-A24830E3B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6785" y="4090119"/>
            <a:ext cx="3795216" cy="217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48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653EF-3318-C9F0-B096-71902A113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Algoritmi per partizioni variabili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945CA-28C7-D553-DAB1-39DD89644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i="1" dirty="0">
                <a:solidFill>
                  <a:srgbClr val="94A39A"/>
                </a:solidFill>
                <a:effectLst/>
              </a:rPr>
              <a:t>First-fit</a:t>
            </a:r>
            <a:r>
              <a:rPr lang="en-GB" i="1" dirty="0">
                <a:solidFill>
                  <a:srgbClr val="292934"/>
                </a:solidFill>
                <a:effectLst/>
              </a:rPr>
              <a:t>: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assegna</a:t>
            </a:r>
            <a:r>
              <a:rPr lang="en-GB" i="1" dirty="0">
                <a:solidFill>
                  <a:srgbClr val="292934"/>
                </a:solidFill>
                <a:effectLst/>
              </a:rPr>
              <a:t> il primo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blocco</a:t>
            </a:r>
            <a:r>
              <a:rPr lang="en-GB" i="1" dirty="0">
                <a:solidFill>
                  <a:srgbClr val="292934"/>
                </a:solidFill>
                <a:effectLst/>
              </a:rPr>
              <a:t> libero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abbastanza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grande</a:t>
            </a:r>
            <a:r>
              <a:rPr lang="en-GB" i="1" dirty="0">
                <a:solidFill>
                  <a:srgbClr val="292934"/>
                </a:solidFill>
                <a:effectLst/>
              </a:rPr>
              <a:t> per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contenere</a:t>
            </a:r>
            <a:r>
              <a:rPr lang="en-GB" i="1" dirty="0">
                <a:solidFill>
                  <a:srgbClr val="292934"/>
                </a:solidFill>
                <a:effectLst/>
              </a:rPr>
              <a:t> lo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spazio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richiesto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</a:p>
          <a:p>
            <a:pPr lvl="1"/>
            <a:r>
              <a:rPr lang="en-GB" i="1" dirty="0">
                <a:solidFill>
                  <a:srgbClr val="292934"/>
                </a:solidFill>
                <a:effectLst/>
              </a:rPr>
              <a:t> facile da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implementare</a:t>
            </a:r>
            <a:r>
              <a:rPr lang="en-GB" i="1" dirty="0">
                <a:solidFill>
                  <a:srgbClr val="292934"/>
                </a:solidFill>
                <a:effectLst/>
              </a:rPr>
              <a:t> e basso overhead</a:t>
            </a:r>
            <a:endParaRPr lang="en-GB" dirty="0">
              <a:solidFill>
                <a:srgbClr val="292934"/>
              </a:solidFill>
              <a:effectLst/>
            </a:endParaRPr>
          </a:p>
          <a:p>
            <a:r>
              <a:rPr lang="en-GB" i="1" dirty="0">
                <a:solidFill>
                  <a:srgbClr val="94A39A"/>
                </a:solidFill>
                <a:effectLst/>
              </a:rPr>
              <a:t>Best-fit</a:t>
            </a:r>
            <a:r>
              <a:rPr lang="en-GB" i="1" dirty="0">
                <a:solidFill>
                  <a:srgbClr val="292934"/>
                </a:solidFill>
                <a:effectLst/>
              </a:rPr>
              <a:t>: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assegna</a:t>
            </a:r>
            <a:r>
              <a:rPr lang="en-GB" i="1" dirty="0">
                <a:solidFill>
                  <a:srgbClr val="292934"/>
                </a:solidFill>
                <a:effectLst/>
              </a:rPr>
              <a:t> il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più</a:t>
            </a:r>
            <a:r>
              <a:rPr lang="en-GB" i="1" dirty="0">
                <a:solidFill>
                  <a:srgbClr val="292934"/>
                </a:solidFill>
                <a:effectLst/>
              </a:rPr>
              <a:t> piccolo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blocco</a:t>
            </a:r>
            <a:r>
              <a:rPr lang="en-GB" i="1" dirty="0">
                <a:solidFill>
                  <a:srgbClr val="292934"/>
                </a:solidFill>
                <a:effectLst/>
              </a:rPr>
              <a:t> libero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abbastanza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grande</a:t>
            </a:r>
            <a:endParaRPr lang="en-GB" i="1" dirty="0">
              <a:solidFill>
                <a:srgbClr val="292934"/>
              </a:solidFill>
              <a:effectLst/>
            </a:endParaRPr>
          </a:p>
          <a:p>
            <a:pPr lvl="1"/>
            <a:r>
              <a:rPr lang="en-GB" dirty="0" err="1">
                <a:solidFill>
                  <a:srgbClr val="292934"/>
                </a:solidFill>
                <a:effectLst/>
              </a:rPr>
              <a:t>Bisogna</a:t>
            </a:r>
            <a:r>
              <a:rPr lang="en-GB" dirty="0">
                <a:solidFill>
                  <a:srgbClr val="292934"/>
                </a:solidFill>
                <a:effectLst/>
              </a:rPr>
              <a:t> </a:t>
            </a:r>
            <a:r>
              <a:rPr lang="en-GB" dirty="0" err="1">
                <a:solidFill>
                  <a:srgbClr val="292934"/>
                </a:solidFill>
                <a:effectLst/>
              </a:rPr>
              <a:t>scandire</a:t>
            </a:r>
            <a:r>
              <a:rPr lang="en-GB" dirty="0">
                <a:solidFill>
                  <a:srgbClr val="292934"/>
                </a:solidFill>
                <a:effectLst/>
              </a:rPr>
              <a:t> </a:t>
            </a:r>
            <a:r>
              <a:rPr lang="en-GB" dirty="0" err="1">
                <a:solidFill>
                  <a:srgbClr val="292934"/>
                </a:solidFill>
                <a:effectLst/>
              </a:rPr>
              <a:t>tutta</a:t>
            </a:r>
            <a:r>
              <a:rPr lang="en-GB" dirty="0">
                <a:solidFill>
                  <a:srgbClr val="292934"/>
                </a:solidFill>
                <a:effectLst/>
              </a:rPr>
              <a:t> la </a:t>
            </a:r>
            <a:r>
              <a:rPr lang="en-GB" dirty="0" err="1">
                <a:solidFill>
                  <a:srgbClr val="292934"/>
                </a:solidFill>
                <a:effectLst/>
              </a:rPr>
              <a:t>lista</a:t>
            </a:r>
            <a:r>
              <a:rPr lang="en-GB" dirty="0">
                <a:solidFill>
                  <a:srgbClr val="292934"/>
                </a:solidFill>
                <a:effectLst/>
              </a:rPr>
              <a:t> </a:t>
            </a:r>
            <a:r>
              <a:rPr lang="en-GB" dirty="0" err="1">
                <a:solidFill>
                  <a:srgbClr val="292934"/>
                </a:solidFill>
                <a:effectLst/>
              </a:rPr>
              <a:t>dei</a:t>
            </a:r>
            <a:r>
              <a:rPr lang="en-GB" dirty="0">
                <a:solidFill>
                  <a:srgbClr val="292934"/>
                </a:solidFill>
                <a:effectLst/>
              </a:rPr>
              <a:t> </a:t>
            </a:r>
            <a:r>
              <a:rPr lang="en-GB" dirty="0" err="1">
                <a:solidFill>
                  <a:srgbClr val="292934"/>
                </a:solidFill>
                <a:effectLst/>
              </a:rPr>
              <a:t>buchi</a:t>
            </a:r>
            <a:r>
              <a:rPr lang="en-GB" dirty="0">
                <a:solidFill>
                  <a:srgbClr val="292934"/>
                </a:solidFill>
                <a:effectLst/>
              </a:rPr>
              <a:t> (Maggiore overhead) – se non ordinate per </a:t>
            </a:r>
            <a:r>
              <a:rPr lang="en-GB" dirty="0" err="1">
                <a:solidFill>
                  <a:srgbClr val="292934"/>
                </a:solidFill>
                <a:effectLst/>
              </a:rPr>
              <a:t>dimensione</a:t>
            </a:r>
            <a:endParaRPr lang="en-GB" dirty="0">
              <a:solidFill>
                <a:srgbClr val="292934"/>
              </a:solidFill>
              <a:effectLst/>
            </a:endParaRPr>
          </a:p>
          <a:p>
            <a:pPr lvl="1"/>
            <a:r>
              <a:rPr lang="en-GB" dirty="0">
                <a:solidFill>
                  <a:srgbClr val="292934"/>
                </a:solidFill>
              </a:rPr>
              <a:t>Si produce il </a:t>
            </a:r>
            <a:r>
              <a:rPr lang="en-GB" dirty="0" err="1">
                <a:solidFill>
                  <a:srgbClr val="292934"/>
                </a:solidFill>
              </a:rPr>
              <a:t>buco</a:t>
            </a:r>
            <a:r>
              <a:rPr lang="en-GB" dirty="0">
                <a:solidFill>
                  <a:srgbClr val="292934"/>
                </a:solidFill>
              </a:rPr>
              <a:t> </a:t>
            </a:r>
            <a:r>
              <a:rPr lang="en-GB" dirty="0" err="1">
                <a:solidFill>
                  <a:srgbClr val="292934"/>
                </a:solidFill>
              </a:rPr>
              <a:t>più</a:t>
            </a:r>
            <a:r>
              <a:rPr lang="en-GB" dirty="0">
                <a:solidFill>
                  <a:srgbClr val="292934"/>
                </a:solidFill>
              </a:rPr>
              <a:t> piccolo </a:t>
            </a:r>
            <a:r>
              <a:rPr lang="en-GB" dirty="0" err="1">
                <a:solidFill>
                  <a:srgbClr val="292934"/>
                </a:solidFill>
              </a:rPr>
              <a:t>residuo</a:t>
            </a:r>
            <a:endParaRPr lang="en-GB" dirty="0">
              <a:solidFill>
                <a:srgbClr val="292934"/>
              </a:solidFill>
              <a:effectLst/>
            </a:endParaRPr>
          </a:p>
          <a:p>
            <a:r>
              <a:rPr lang="en-GB" i="1" dirty="0">
                <a:solidFill>
                  <a:srgbClr val="94A39A"/>
                </a:solidFill>
                <a:effectLst/>
              </a:rPr>
              <a:t>Worst-fit</a:t>
            </a:r>
            <a:r>
              <a:rPr lang="en-GB" i="1" dirty="0">
                <a:solidFill>
                  <a:srgbClr val="292934"/>
                </a:solidFill>
                <a:effectLst/>
              </a:rPr>
              <a:t>: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assegna</a:t>
            </a:r>
            <a:r>
              <a:rPr lang="en-GB" i="1" dirty="0">
                <a:solidFill>
                  <a:srgbClr val="292934"/>
                </a:solidFill>
                <a:effectLst/>
              </a:rPr>
              <a:t> il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più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grande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blocco</a:t>
            </a:r>
            <a:r>
              <a:rPr lang="en-GB" i="1" dirty="0">
                <a:solidFill>
                  <a:srgbClr val="292934"/>
                </a:solidFill>
                <a:effectLst/>
              </a:rPr>
              <a:t> libero. </a:t>
            </a:r>
          </a:p>
          <a:p>
            <a:pPr lvl="1"/>
            <a:r>
              <a:rPr lang="en-GB" i="1" dirty="0">
                <a:solidFill>
                  <a:srgbClr val="292934"/>
                </a:solidFill>
                <a:effectLst/>
              </a:rPr>
              <a:t>Si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deve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scandire</a:t>
            </a:r>
            <a:r>
              <a:rPr lang="en-GB" i="1" dirty="0">
                <a:solidFill>
                  <a:srgbClr val="292934"/>
                </a:solidFill>
                <a:effectLst/>
              </a:rPr>
              <a:t> la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lista</a:t>
            </a:r>
            <a:endParaRPr lang="en-GB" i="1" dirty="0">
              <a:solidFill>
                <a:srgbClr val="292934"/>
              </a:solidFill>
              <a:effectLst/>
            </a:endParaRPr>
          </a:p>
          <a:p>
            <a:pPr lvl="1"/>
            <a:r>
              <a:rPr lang="en-GB" i="1" dirty="0">
                <a:solidFill>
                  <a:srgbClr val="292934"/>
                </a:solidFill>
                <a:effectLst/>
              </a:rPr>
              <a:t>Si produce il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più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grande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buco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residuo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che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può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essere</a:t>
            </a:r>
            <a:r>
              <a:rPr lang="en-GB" i="1" dirty="0">
                <a:solidFill>
                  <a:srgbClr val="292934"/>
                </a:solidFill>
                <a:effectLst/>
              </a:rPr>
              <a:t> utile per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allocazioni</a:t>
            </a:r>
            <a:r>
              <a:rPr lang="en-GB" i="1" dirty="0">
                <a:solidFill>
                  <a:srgbClr val="292934"/>
                </a:solidFill>
                <a:effectLst/>
              </a:rPr>
              <a:t> successive</a:t>
            </a:r>
          </a:p>
          <a:p>
            <a:pPr marL="0" indent="0">
              <a:buNone/>
            </a:pPr>
            <a:r>
              <a:rPr lang="en-GB" i="1" dirty="0">
                <a:solidFill>
                  <a:srgbClr val="292934"/>
                </a:solidFill>
                <a:effectLst/>
              </a:rPr>
              <a:t>Worst-fit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è</a:t>
            </a:r>
            <a:r>
              <a:rPr lang="en-GB" i="1" dirty="0">
                <a:solidFill>
                  <a:srgbClr val="292934"/>
                </a:solidFill>
                <a:effectLst/>
              </a:rPr>
              <a:t> il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peggiore</a:t>
            </a:r>
            <a:r>
              <a:rPr lang="en-GB" i="1" dirty="0">
                <a:solidFill>
                  <a:srgbClr val="292934"/>
                </a:solidFill>
                <a:effectLst/>
              </a:rPr>
              <a:t> per tempi e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uso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della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memoria</a:t>
            </a:r>
            <a:r>
              <a:rPr lang="en-GB" i="1" dirty="0">
                <a:solidFill>
                  <a:srgbClr val="292934"/>
                </a:solidFill>
                <a:effectLst/>
              </a:rPr>
              <a:t>. First-fit e best-fit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sono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paragonabili</a:t>
            </a:r>
            <a:r>
              <a:rPr lang="en-GB" i="1" dirty="0">
                <a:solidFill>
                  <a:srgbClr val="292934"/>
                </a:solidFill>
                <a:effectLst/>
              </a:rPr>
              <a:t> per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uso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della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memoria</a:t>
            </a:r>
            <a:r>
              <a:rPr lang="en-GB" i="1" dirty="0">
                <a:solidFill>
                  <a:srgbClr val="292934"/>
                </a:solidFill>
                <a:effectLst/>
              </a:rPr>
              <a:t> ma il primo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è</a:t>
            </a:r>
            <a:r>
              <a:rPr lang="en-GB" i="1" dirty="0">
                <a:solidFill>
                  <a:srgbClr val="292934"/>
                </a:solidFill>
                <a:effectLst/>
              </a:rPr>
              <a:t> </a:t>
            </a:r>
            <a:r>
              <a:rPr lang="en-GB" i="1" dirty="0" err="1">
                <a:solidFill>
                  <a:srgbClr val="292934"/>
                </a:solidFill>
                <a:effectLst/>
              </a:rPr>
              <a:t>più</a:t>
            </a:r>
            <a:r>
              <a:rPr lang="en-GB" i="1" dirty="0">
                <a:solidFill>
                  <a:srgbClr val="292934"/>
                </a:solidFill>
                <a:effectLst/>
              </a:rPr>
              <a:t> veloce</a:t>
            </a:r>
          </a:p>
          <a:p>
            <a:pPr marL="0" indent="0">
              <a:buNone/>
            </a:pP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1383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3EC900-670A-2683-1C4B-653280C9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Indirizzamento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C72FF2-2844-0DCA-D58C-D0DB539E18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IT" dirty="0"/>
              <a:t>Caso 1 : Processo A viene assegnato spazio 429040 – 880000</a:t>
            </a:r>
          </a:p>
          <a:p>
            <a:r>
              <a:rPr lang="en-IT" dirty="0"/>
              <a:t>Caso 2: processo A viene assegnato spazio 256000 – 300040</a:t>
            </a:r>
          </a:p>
          <a:p>
            <a:r>
              <a:rPr lang="en-GB" dirty="0"/>
              <a:t>C</a:t>
            </a:r>
            <a:r>
              <a:rPr lang="en-IT" dirty="0"/>
              <a:t>ome fa il programmatore a sapere dove risiede A in memoria?</a:t>
            </a:r>
          </a:p>
          <a:p>
            <a:r>
              <a:rPr lang="en-IT" dirty="0"/>
              <a:t>Quando vengono definiti gli indirizzi delle variabili di un programma?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5E187E-B619-FAAC-7F86-28B7E03B806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37326"/>
          <a:stretch/>
        </p:blipFill>
        <p:spPr>
          <a:xfrm>
            <a:off x="6096000" y="1442566"/>
            <a:ext cx="2780271" cy="4867694"/>
          </a:xfrm>
          <a:prstGeom prst="rect">
            <a:avLst/>
          </a:prstGeom>
        </p:spPr>
      </p:pic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1CE1D3C3-0412-7291-6C06-AE52C49DD0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326"/>
          <a:stretch/>
        </p:blipFill>
        <p:spPr>
          <a:xfrm>
            <a:off x="9090454" y="1442566"/>
            <a:ext cx="2780271" cy="48676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080899-4587-B388-CB94-7B51DBCD5E20}"/>
              </a:ext>
            </a:extLst>
          </p:cNvPr>
          <p:cNvSpPr txBox="1"/>
          <p:nvPr/>
        </p:nvSpPr>
        <p:spPr>
          <a:xfrm>
            <a:off x="7154562" y="6310260"/>
            <a:ext cx="1841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IT" dirty="0"/>
              <a:t>aso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5DE790-DDEE-497C-7A57-94EBDA2C083C}"/>
              </a:ext>
            </a:extLst>
          </p:cNvPr>
          <p:cNvSpPr txBox="1"/>
          <p:nvPr/>
        </p:nvSpPr>
        <p:spPr>
          <a:xfrm>
            <a:off x="10029568" y="6310260"/>
            <a:ext cx="1841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IT" dirty="0"/>
              <a:t>aso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9C9176-BAC2-2AC2-7321-2EDB901E0001}"/>
              </a:ext>
            </a:extLst>
          </p:cNvPr>
          <p:cNvSpPr txBox="1"/>
          <p:nvPr/>
        </p:nvSpPr>
        <p:spPr>
          <a:xfrm>
            <a:off x="8260492" y="4226912"/>
            <a:ext cx="67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</a:t>
            </a:r>
            <a:endParaRPr lang="en-IT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4DEE40-FEC8-D26F-FC6F-1AAE73767016}"/>
              </a:ext>
            </a:extLst>
          </p:cNvPr>
          <p:cNvSpPr txBox="1"/>
          <p:nvPr/>
        </p:nvSpPr>
        <p:spPr>
          <a:xfrm>
            <a:off x="11277600" y="2583463"/>
            <a:ext cx="67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</a:t>
            </a:r>
            <a:endParaRPr lang="en-IT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10618E-E86F-A49D-7618-EA4639ED71ED}"/>
              </a:ext>
            </a:extLst>
          </p:cNvPr>
          <p:cNvSpPr txBox="1"/>
          <p:nvPr/>
        </p:nvSpPr>
        <p:spPr>
          <a:xfrm>
            <a:off x="11289957" y="3476238"/>
            <a:ext cx="67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</a:t>
            </a:r>
            <a:endParaRPr lang="en-IT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3C5646-3CA5-0ED2-6726-E61D28FEA2CA}"/>
              </a:ext>
            </a:extLst>
          </p:cNvPr>
          <p:cNvSpPr txBox="1"/>
          <p:nvPr/>
        </p:nvSpPr>
        <p:spPr>
          <a:xfrm>
            <a:off x="11289957" y="4262195"/>
            <a:ext cx="67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endParaRPr lang="en-I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37A034-2D7C-1462-D3D3-3375612702EC}"/>
              </a:ext>
            </a:extLst>
          </p:cNvPr>
          <p:cNvSpPr txBox="1"/>
          <p:nvPr/>
        </p:nvSpPr>
        <p:spPr>
          <a:xfrm>
            <a:off x="8260492" y="3460065"/>
            <a:ext cx="67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endParaRPr lang="en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509256-DC83-F5A0-D5BD-9B58A4903543}"/>
              </a:ext>
            </a:extLst>
          </p:cNvPr>
          <p:cNvSpPr txBox="1"/>
          <p:nvPr/>
        </p:nvSpPr>
        <p:spPr>
          <a:xfrm>
            <a:off x="8276968" y="2617149"/>
            <a:ext cx="67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966698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35A5CF-1E31-1A05-6448-EC5B74ACF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Swapping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C5D213-D14C-2180-4EAE-365427B699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T" dirty="0"/>
              <a:t>Permette di gestire più processi di quelli che fisicamente sarebbero caricabili in memoria</a:t>
            </a:r>
          </a:p>
          <a:p>
            <a:r>
              <a:rPr lang="en-IT" dirty="0"/>
              <a:t>Scheduler a medio termine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8078AD-6342-D0FF-758B-80A19BB82C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6000" y="1960466"/>
            <a:ext cx="5181600" cy="34429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2F252E-4B34-8C6C-B34E-B9589F96B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4001294"/>
            <a:ext cx="4589780" cy="280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36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A6D49-FC1B-0B73-0E64-24F6C8837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Allocazione statica vs dinamica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2E11B9-31F5-1AA7-6FEF-665C249BCD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Binding degli indirizzi</a:t>
            </a:r>
          </a:p>
          <a:p>
            <a:r>
              <a:rPr lang="en-GB" dirty="0"/>
              <a:t>D</a:t>
            </a:r>
            <a:r>
              <a:rPr lang="en-IT" dirty="0"/>
              <a:t>obbiamo sapere come avviene il binding degli indirizzi per capire come SO può gestire la memoria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850334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42A8F3-0639-6366-481B-A7BE34FE7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Spazio indirizzi logici e fisici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8F8BC3-F3F3-D588-32F6-137BB96DA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Indirizzi generati da CPU sono indirizzi logici mentre un indirizzo per la memoria (l’indirizzo caricato nel registro MAR – Memory Address Register) indica un indirizzo fisico</a:t>
            </a:r>
          </a:p>
          <a:p>
            <a:r>
              <a:rPr lang="en-IT" dirty="0"/>
              <a:t>Indirizzi logici e fisici vengono associati in modo diverso</a:t>
            </a:r>
          </a:p>
          <a:p>
            <a:pPr lvl="1"/>
            <a:r>
              <a:rPr lang="en-GB" dirty="0"/>
              <a:t>A</a:t>
            </a:r>
            <a:r>
              <a:rPr lang="en-IT" dirty="0"/>
              <a:t> tempo di compilazione</a:t>
            </a:r>
          </a:p>
          <a:p>
            <a:pPr lvl="1"/>
            <a:r>
              <a:rPr lang="en-IT" dirty="0"/>
              <a:t>A tempo di caricamento</a:t>
            </a:r>
          </a:p>
          <a:p>
            <a:pPr lvl="1"/>
            <a:r>
              <a:rPr lang="en-IT" dirty="0"/>
              <a:t>A tempo di esecuzione</a:t>
            </a:r>
          </a:p>
        </p:txBody>
      </p:sp>
    </p:spTree>
    <p:extLst>
      <p:ext uri="{BB962C8B-B14F-4D97-AF65-F5344CB8AC3E}">
        <p14:creationId xmlns:p14="http://schemas.microsoft.com/office/powerpoint/2010/main" val="3050133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D302FA-3A5C-5A82-24BF-130D44D59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638" y="659905"/>
            <a:ext cx="3498678" cy="58347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0A075-6211-9443-8A09-44ABE07D624B}"/>
              </a:ext>
            </a:extLst>
          </p:cNvPr>
          <p:cNvSpPr txBox="1"/>
          <p:nvPr/>
        </p:nvSpPr>
        <p:spPr>
          <a:xfrm>
            <a:off x="9300519" y="504264"/>
            <a:ext cx="264434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400" dirty="0">
                <a:solidFill>
                  <a:srgbClr val="FF0000"/>
                </a:solidFill>
              </a:rPr>
              <a:t>Compilazione</a:t>
            </a:r>
            <a:r>
              <a:rPr lang="en-IT" sz="1400" dirty="0"/>
              <a:t>: Il codice scritto in linguaggio di alto livello viene tradotto in codice linguaggio macchina</a:t>
            </a:r>
          </a:p>
          <a:p>
            <a:endParaRPr lang="en-IT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80258E-22DA-3686-D0B4-428C73F2B486}"/>
              </a:ext>
            </a:extLst>
          </p:cNvPr>
          <p:cNvSpPr txBox="1"/>
          <p:nvPr/>
        </p:nvSpPr>
        <p:spPr>
          <a:xfrm>
            <a:off x="9530149" y="2413337"/>
            <a:ext cx="26443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400" dirty="0"/>
              <a:t>Linking: il codice delle librerie importate viene incluso nel modulo oggetto</a:t>
            </a:r>
          </a:p>
          <a:p>
            <a:endParaRPr lang="en-IT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8364AF-CA46-62DD-56F0-538DA0B6818B}"/>
              </a:ext>
            </a:extLst>
          </p:cNvPr>
          <p:cNvSpPr txBox="1"/>
          <p:nvPr/>
        </p:nvSpPr>
        <p:spPr>
          <a:xfrm>
            <a:off x="9530149" y="4106967"/>
            <a:ext cx="26443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400" dirty="0">
                <a:solidFill>
                  <a:srgbClr val="FF0000"/>
                </a:solidFill>
              </a:rPr>
              <a:t>Caricamento</a:t>
            </a:r>
            <a:r>
              <a:rPr lang="en-IT" sz="1400" dirty="0"/>
              <a:t>: il codice binario viene caricato in memoria principale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7B941C-A67D-F3B6-2FE6-5D014C7803F7}"/>
              </a:ext>
            </a:extLst>
          </p:cNvPr>
          <p:cNvSpPr txBox="1"/>
          <p:nvPr/>
        </p:nvSpPr>
        <p:spPr>
          <a:xfrm>
            <a:off x="9547654" y="5238840"/>
            <a:ext cx="264434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400" dirty="0">
                <a:solidFill>
                  <a:srgbClr val="FF0000"/>
                </a:solidFill>
              </a:rPr>
              <a:t>Esecuzione</a:t>
            </a:r>
            <a:r>
              <a:rPr lang="en-IT" sz="1400" dirty="0"/>
              <a:t>: il codice viene eseguito dalla CPU che invia richieste di lettura/scrittura alla memoria principale</a:t>
            </a:r>
          </a:p>
          <a:p>
            <a:endParaRPr lang="en-IT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D05D89A6-71C2-71D2-7AE4-69E211627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Binding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F108747-2DF1-7233-6D6B-15E0A0831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T" sz="1600" dirty="0"/>
              <a:t>Ogni processo risiede in memoria, ogni istruzione e dati sono individuate da indirizzi</a:t>
            </a:r>
          </a:p>
          <a:p>
            <a:r>
              <a:rPr lang="en-IT" sz="1600" dirty="0"/>
              <a:t>N</a:t>
            </a:r>
            <a:r>
              <a:rPr lang="en-GB" sz="1600" dirty="0"/>
              <a:t>e</a:t>
            </a:r>
            <a:r>
              <a:rPr lang="en-IT" sz="1600" dirty="0"/>
              <a:t>l codice sorgente gli indirizzi sono simbolici</a:t>
            </a:r>
            <a:endParaRPr lang="en-IT" dirty="0"/>
          </a:p>
          <a:p>
            <a:r>
              <a:rPr lang="en-IT" sz="1600" dirty="0"/>
              <a:t>Binding: la fase in cui si associano istruzioni e dati a indirizzi di memoria</a:t>
            </a:r>
          </a:p>
          <a:p>
            <a:r>
              <a:rPr lang="en-IT" sz="1600" dirty="0"/>
              <a:t>Il binding può avvenire in diversi momenti</a:t>
            </a:r>
          </a:p>
          <a:p>
            <a:pPr marL="285750" indent="-285750">
              <a:buFontTx/>
              <a:buChar char="-"/>
            </a:pPr>
            <a:r>
              <a:rPr lang="en-GB" sz="1600" dirty="0"/>
              <a:t>D</a:t>
            </a:r>
            <a:r>
              <a:rPr lang="en-IT" sz="1600" dirty="0"/>
              <a:t>urante la compilazione</a:t>
            </a:r>
          </a:p>
          <a:p>
            <a:pPr marL="285750" indent="-285750">
              <a:buFontTx/>
              <a:buChar char="-"/>
            </a:pPr>
            <a:r>
              <a:rPr lang="en-IT" sz="1600" dirty="0"/>
              <a:t>Durante il caricamento</a:t>
            </a:r>
          </a:p>
          <a:p>
            <a:pPr marL="285750" indent="-285750">
              <a:buFontTx/>
              <a:buChar char="-"/>
            </a:pPr>
            <a:r>
              <a:rPr lang="en-IT" sz="1600" dirty="0"/>
              <a:t>Durante l’esecuzione</a:t>
            </a:r>
          </a:p>
          <a:p>
            <a:endParaRPr lang="en-IT" sz="1600" dirty="0"/>
          </a:p>
          <a:p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logico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o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virtuale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è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utilizzato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da un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esecuzione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per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accedere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alla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Quando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un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richiede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dati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o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istruzioni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utilizza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un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logico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 </a:t>
            </a:r>
          </a:p>
          <a:p>
            <a:endParaRPr lang="en-IT" dirty="0"/>
          </a:p>
          <a:p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Questo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viene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quindi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tradotto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un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fisico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dalla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CPU e dal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sistema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operativo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attraverso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una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serie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meccanismi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gestione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della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IT" sz="1600" dirty="0"/>
          </a:p>
          <a:p>
            <a:endParaRPr lang="en-IT" sz="1600" dirty="0"/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084548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E6CF5-88DB-396D-FC29-FA9D2501E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Binding a tempo di compilazione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964FDF-34A4-1573-297C-BD81BA845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715" y="1857688"/>
            <a:ext cx="6923049" cy="28493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7792A0F-0EC4-A529-12F3-32330CBC6171}"/>
              </a:ext>
            </a:extLst>
          </p:cNvPr>
          <p:cNvSpPr txBox="1"/>
          <p:nvPr/>
        </p:nvSpPr>
        <p:spPr>
          <a:xfrm>
            <a:off x="375139" y="4740650"/>
            <a:ext cx="1181686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/>
              <a:t>Allocazione</a:t>
            </a:r>
            <a:r>
              <a:rPr lang="en-GB" dirty="0"/>
              <a:t> </a:t>
            </a:r>
            <a:r>
              <a:rPr lang="en-GB" dirty="0" err="1"/>
              <a:t>statica</a:t>
            </a:r>
            <a:r>
              <a:rPr lang="en-GB" dirty="0"/>
              <a:t>: la </a:t>
            </a:r>
            <a:r>
              <a:rPr lang="en-GB" dirty="0" err="1"/>
              <a:t>posizione</a:t>
            </a:r>
            <a:r>
              <a:rPr lang="en-GB" dirty="0"/>
              <a:t> del </a:t>
            </a:r>
            <a:r>
              <a:rPr lang="en-GB" dirty="0" err="1"/>
              <a:t>processo</a:t>
            </a:r>
            <a:r>
              <a:rPr lang="en-GB" dirty="0"/>
              <a:t> in </a:t>
            </a:r>
            <a:r>
              <a:rPr lang="en-GB" dirty="0" err="1"/>
              <a:t>memoria</a:t>
            </a:r>
            <a:r>
              <a:rPr lang="en-GB" dirty="0"/>
              <a:t> non </a:t>
            </a:r>
            <a:r>
              <a:rPr lang="en-GB" dirty="0" err="1"/>
              <a:t>può</a:t>
            </a:r>
            <a:r>
              <a:rPr lang="en-GB" dirty="0"/>
              <a:t> </a:t>
            </a:r>
            <a:r>
              <a:rPr lang="en-GB" dirty="0" err="1"/>
              <a:t>cambiare</a:t>
            </a:r>
            <a:r>
              <a:rPr lang="en-GB" dirty="0"/>
              <a:t>.  </a:t>
            </a:r>
          </a:p>
          <a:p>
            <a:endParaRPr lang="en-GB" dirty="0"/>
          </a:p>
          <a:p>
            <a:r>
              <a:rPr lang="en-GB" b="1" dirty="0" err="1">
                <a:highlight>
                  <a:srgbClr val="FFFF00"/>
                </a:highlight>
              </a:rPr>
              <a:t>Indirizzi</a:t>
            </a:r>
            <a:r>
              <a:rPr lang="en-GB" b="1" dirty="0">
                <a:highlight>
                  <a:srgbClr val="FFFF00"/>
                </a:highlight>
              </a:rPr>
              <a:t> </a:t>
            </a:r>
            <a:r>
              <a:rPr lang="en-GB" b="1" dirty="0" err="1">
                <a:highlight>
                  <a:srgbClr val="FFFF00"/>
                </a:highlight>
              </a:rPr>
              <a:t>logici</a:t>
            </a:r>
            <a:r>
              <a:rPr lang="en-GB" b="1" dirty="0">
                <a:highlight>
                  <a:srgbClr val="FFFF00"/>
                </a:highlight>
              </a:rPr>
              <a:t> = </a:t>
            </a:r>
            <a:r>
              <a:rPr lang="en-GB" b="1" dirty="0" err="1">
                <a:highlight>
                  <a:srgbClr val="FFFF00"/>
                </a:highlight>
              </a:rPr>
              <a:t>indirizzi</a:t>
            </a:r>
            <a:r>
              <a:rPr lang="en-GB" b="1" dirty="0">
                <a:highlight>
                  <a:srgbClr val="FFFF00"/>
                </a:highlight>
              </a:rPr>
              <a:t> </a:t>
            </a:r>
            <a:r>
              <a:rPr lang="en-GB" b="1" dirty="0" err="1">
                <a:highlight>
                  <a:srgbClr val="FFFF00"/>
                </a:highlight>
              </a:rPr>
              <a:t>fisici</a:t>
            </a:r>
            <a:endParaRPr lang="en-IT" b="1" dirty="0">
              <a:highlight>
                <a:srgbClr val="FFFF00"/>
              </a:highlight>
            </a:endParaRPr>
          </a:p>
          <a:p>
            <a:endParaRPr lang="en-GB" dirty="0"/>
          </a:p>
          <a:p>
            <a:r>
              <a:rPr lang="en-GB" dirty="0" err="1"/>
              <a:t>Posizione</a:t>
            </a:r>
            <a:r>
              <a:rPr lang="en-GB" dirty="0"/>
              <a:t> in </a:t>
            </a:r>
            <a:r>
              <a:rPr lang="en-GB" dirty="0" err="1"/>
              <a:t>memoria</a:t>
            </a:r>
            <a:r>
              <a:rPr lang="en-GB" dirty="0"/>
              <a:t> </a:t>
            </a:r>
            <a:r>
              <a:rPr lang="en-GB" dirty="0" err="1"/>
              <a:t>processo</a:t>
            </a:r>
            <a:r>
              <a:rPr lang="en-GB" dirty="0"/>
              <a:t> nota a priori, </a:t>
            </a:r>
            <a:r>
              <a:rPr lang="en-GB" dirty="0" err="1"/>
              <a:t>codice</a:t>
            </a:r>
            <a:r>
              <a:rPr lang="en-GB" dirty="0"/>
              <a:t> </a:t>
            </a:r>
            <a:r>
              <a:rPr lang="en-GB" dirty="0" err="1"/>
              <a:t>assoluto</a:t>
            </a:r>
            <a:endParaRPr lang="en-GB" dirty="0"/>
          </a:p>
          <a:p>
            <a:endParaRPr lang="en-GB" dirty="0"/>
          </a:p>
          <a:p>
            <a:r>
              <a:rPr lang="en-US" sz="1800" dirty="0"/>
              <a:t>Semplice e veloce e non </a:t>
            </a:r>
            <a:r>
              <a:rPr lang="en-US" sz="1800" dirty="0" err="1"/>
              <a:t>richiede</a:t>
            </a:r>
            <a:r>
              <a:rPr lang="en-US" sz="1800" dirty="0"/>
              <a:t> hardware </a:t>
            </a:r>
            <a:r>
              <a:rPr lang="en-US" sz="1800" dirty="0" err="1"/>
              <a:t>speciale</a:t>
            </a:r>
            <a:r>
              <a:rPr lang="en-US" sz="1800" dirty="0"/>
              <a:t> ma</a:t>
            </a:r>
            <a:r>
              <a:rPr lang="en-US" dirty="0"/>
              <a:t>… </a:t>
            </a:r>
            <a:r>
              <a:rPr lang="en-US" sz="1800" dirty="0"/>
              <a:t>con la </a:t>
            </a:r>
            <a:r>
              <a:rPr lang="en-US" sz="1800" dirty="0" err="1"/>
              <a:t>multiprogrammazione</a:t>
            </a:r>
            <a:r>
              <a:rPr lang="en-US" sz="1800" dirty="0"/>
              <a:t> non </a:t>
            </a:r>
            <a:r>
              <a:rPr lang="en-US" sz="1800" dirty="0" err="1"/>
              <a:t>funziona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3B81E-ECAB-C388-FC98-4E531F9C865D}"/>
              </a:ext>
            </a:extLst>
          </p:cNvPr>
          <p:cNvSpPr txBox="1"/>
          <p:nvPr/>
        </p:nvSpPr>
        <p:spPr>
          <a:xfrm>
            <a:off x="2201715" y="1321811"/>
            <a:ext cx="2207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Indirizzi simbolici: nomi variabili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25D276-AFF8-9A54-B5C3-2B848AF2DDB5}"/>
              </a:ext>
            </a:extLst>
          </p:cNvPr>
          <p:cNvSpPr txBox="1"/>
          <p:nvPr/>
        </p:nvSpPr>
        <p:spPr>
          <a:xfrm>
            <a:off x="4577464" y="1824083"/>
            <a:ext cx="19173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Indirizzi logici eseguibile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0EC304-7C15-CC1A-E959-26708B42C06C}"/>
              </a:ext>
            </a:extLst>
          </p:cNvPr>
          <p:cNvSpPr txBox="1"/>
          <p:nvPr/>
        </p:nvSpPr>
        <p:spPr>
          <a:xfrm>
            <a:off x="6961571" y="1580689"/>
            <a:ext cx="23966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Indirizzi fisici in memoria principale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EEB088-2724-514F-48EC-9C0ABDEA1066}"/>
              </a:ext>
            </a:extLst>
          </p:cNvPr>
          <p:cNvSpPr txBox="1"/>
          <p:nvPr/>
        </p:nvSpPr>
        <p:spPr>
          <a:xfrm>
            <a:off x="8868255" y="2906252"/>
            <a:ext cx="3255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.AppleSystemUIFontMonospaced"/>
              </a:rPr>
              <a:t>MOV </a:t>
            </a:r>
            <a:r>
              <a:rPr lang="en-GB" dirty="0">
                <a:solidFill>
                  <a:srgbClr val="0900FF"/>
                </a:solidFill>
                <a:effectLst/>
                <a:latin typeface=".AppleSystemUIFontMonospaced"/>
              </a:rPr>
              <a:t>14421 </a:t>
            </a:r>
            <a:r>
              <a:rPr lang="en-GB" dirty="0">
                <a:solidFill>
                  <a:srgbClr val="000000"/>
                </a:solidFill>
                <a:effectLst/>
                <a:latin typeface=".AppleSystemUIFontMonospaced"/>
              </a:rPr>
              <a:t>AX      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; </a:t>
            </a:r>
            <a:r>
              <a:rPr lang="en-GB" dirty="0" err="1">
                <a:solidFill>
                  <a:srgbClr val="0D6401"/>
                </a:solidFill>
                <a:effectLst/>
                <a:latin typeface=".AppleSystemUIFontMonospaced"/>
              </a:rPr>
              <a:t>memorizza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 il </a:t>
            </a:r>
            <a:r>
              <a:rPr lang="en-GB" dirty="0" err="1">
                <a:solidFill>
                  <a:srgbClr val="0D6401"/>
                </a:solidFill>
                <a:effectLst/>
                <a:latin typeface=".AppleSystemUIFontMonospaced"/>
              </a:rPr>
              <a:t>valore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 di AX </a:t>
            </a:r>
            <a:r>
              <a:rPr lang="en-GB" dirty="0" err="1">
                <a:solidFill>
                  <a:srgbClr val="0D6401"/>
                </a:solidFill>
                <a:effectLst/>
                <a:latin typeface=".AppleSystemUIFontMonospaced"/>
              </a:rPr>
              <a:t>all'indirizzo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 </a:t>
            </a:r>
            <a:r>
              <a:rPr lang="en-GB" dirty="0">
                <a:solidFill>
                  <a:srgbClr val="0900FF"/>
                </a:solidFill>
                <a:effectLst/>
                <a:latin typeface=".AppleSystemUIFontMonospaced"/>
              </a:rPr>
              <a:t>14421</a:t>
            </a:r>
            <a:endParaRPr lang="en-GB" dirty="0">
              <a:solidFill>
                <a:srgbClr val="0D6401"/>
              </a:solidFill>
              <a:effectLst/>
              <a:latin typeface=".AppleSystemUIFontMonospaced"/>
            </a:endParaRPr>
          </a:p>
        </p:txBody>
      </p:sp>
    </p:spTree>
    <p:extLst>
      <p:ext uri="{BB962C8B-B14F-4D97-AF65-F5344CB8AC3E}">
        <p14:creationId xmlns:p14="http://schemas.microsoft.com/office/powerpoint/2010/main" val="3250506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202CB18-D906-F9B0-697C-70B51B24D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715" y="1622340"/>
            <a:ext cx="7494872" cy="308470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4C98C4C-DC89-0266-108A-C8C20C224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8832"/>
            <a:ext cx="10515600" cy="1325563"/>
          </a:xfrm>
        </p:spPr>
        <p:txBody>
          <a:bodyPr/>
          <a:lstStyle/>
          <a:p>
            <a:r>
              <a:rPr lang="en-GB" dirty="0"/>
              <a:t>B</a:t>
            </a:r>
            <a:r>
              <a:rPr lang="en-IT" dirty="0"/>
              <a:t>inding a tempo di caricamento (loading)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48410B-7510-BBCC-345B-2D231EEE2258}"/>
              </a:ext>
            </a:extLst>
          </p:cNvPr>
          <p:cNvSpPr txBox="1"/>
          <p:nvPr/>
        </p:nvSpPr>
        <p:spPr>
          <a:xfrm>
            <a:off x="131446" y="4611231"/>
            <a:ext cx="1192910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sz="1400" dirty="0"/>
              <a:t>Gli indirizzi logici saranno mappati su indirizzi fisici R+</a:t>
            </a:r>
            <a:r>
              <a:rPr lang="en-IT" sz="1400" b="1" dirty="0"/>
              <a:t>0</a:t>
            </a:r>
            <a:r>
              <a:rPr lang="en-IT" sz="1400" dirty="0"/>
              <a:t> e R+</a:t>
            </a:r>
            <a:r>
              <a:rPr lang="en-IT" sz="1400" b="1" dirty="0"/>
              <a:t>max</a:t>
            </a:r>
            <a:endParaRPr lang="en-IT" sz="1400" dirty="0"/>
          </a:p>
          <a:p>
            <a:endParaRPr lang="en-IT" sz="1400" dirty="0"/>
          </a:p>
          <a:p>
            <a:r>
              <a:rPr lang="en-IT" sz="1400" dirty="0"/>
              <a:t>Ogni processo ha un proprio spazio di indirizzamento logico da </a:t>
            </a:r>
            <a:r>
              <a:rPr lang="en-IT" sz="1400" b="1" dirty="0"/>
              <a:t>0 </a:t>
            </a:r>
            <a:r>
              <a:rPr lang="en-IT" sz="1400" dirty="0"/>
              <a:t>a </a:t>
            </a:r>
            <a:r>
              <a:rPr lang="en-IT" sz="1400" b="1" dirty="0"/>
              <a:t>max </a:t>
            </a:r>
            <a:r>
              <a:rPr lang="en-US" sz="1400" dirty="0"/>
              <a:t>e fa </a:t>
            </a:r>
            <a:r>
              <a:rPr lang="en-US" sz="1400" dirty="0" err="1"/>
              <a:t>riferimento</a:t>
            </a:r>
            <a:r>
              <a:rPr lang="en-US" sz="1400" dirty="0"/>
              <a:t> a </a:t>
            </a:r>
            <a:r>
              <a:rPr lang="en-US" sz="1400" dirty="0" err="1"/>
              <a:t>questo</a:t>
            </a:r>
            <a:r>
              <a:rPr lang="en-US" sz="1400" dirty="0"/>
              <a:t> </a:t>
            </a:r>
            <a:r>
              <a:rPr lang="en-US" sz="1400" dirty="0" err="1"/>
              <a:t>spazio</a:t>
            </a:r>
            <a:r>
              <a:rPr lang="en-US" sz="1400" dirty="0"/>
              <a:t> di </a:t>
            </a:r>
            <a:r>
              <a:rPr lang="en-US" sz="1400" dirty="0" err="1"/>
              <a:t>indirizzamento</a:t>
            </a:r>
            <a:r>
              <a:rPr lang="en-US" sz="1400" dirty="0"/>
              <a:t> (non </a:t>
            </a:r>
            <a:r>
              <a:rPr lang="en-US" sz="1400" dirty="0" err="1"/>
              <a:t>sa</a:t>
            </a:r>
            <a:r>
              <a:rPr lang="en-US" sz="1400" dirty="0"/>
              <a:t> dove </a:t>
            </a:r>
            <a:r>
              <a:rPr lang="en-US" sz="1400" dirty="0" err="1"/>
              <a:t>sarà</a:t>
            </a:r>
            <a:r>
              <a:rPr lang="en-US" sz="1400" dirty="0"/>
              <a:t> </a:t>
            </a:r>
            <a:r>
              <a:rPr lang="en-US" sz="1400" dirty="0" err="1"/>
              <a:t>effettivamente</a:t>
            </a:r>
            <a:r>
              <a:rPr lang="en-US" sz="1400" dirty="0"/>
              <a:t> in </a:t>
            </a:r>
            <a:r>
              <a:rPr lang="en-US" sz="1400" dirty="0" err="1"/>
              <a:t>memoria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r>
              <a:rPr lang="en-US" sz="1400" dirty="0" err="1">
                <a:highlight>
                  <a:srgbClr val="FFFF00"/>
                </a:highlight>
              </a:rPr>
              <a:t>Indirizzi</a:t>
            </a:r>
            <a:r>
              <a:rPr lang="en-US" sz="1400" dirty="0">
                <a:highlight>
                  <a:srgbClr val="FFFF00"/>
                </a:highlight>
              </a:rPr>
              <a:t> </a:t>
            </a:r>
            <a:r>
              <a:rPr lang="en-US" sz="1400" dirty="0" err="1">
                <a:highlight>
                  <a:srgbClr val="FFFF00"/>
                </a:highlight>
              </a:rPr>
              <a:t>logici</a:t>
            </a:r>
            <a:r>
              <a:rPr lang="en-US" sz="1400" dirty="0">
                <a:highlight>
                  <a:srgbClr val="FFFF00"/>
                </a:highlight>
              </a:rPr>
              <a:t> </a:t>
            </a:r>
            <a:r>
              <a:rPr lang="en-US" sz="1400" dirty="0" err="1">
                <a:highlight>
                  <a:srgbClr val="FFFF00"/>
                </a:highlight>
              </a:rPr>
              <a:t>ancora</a:t>
            </a:r>
            <a:r>
              <a:rPr lang="en-US" sz="1400" dirty="0">
                <a:highlight>
                  <a:srgbClr val="FFFF00"/>
                </a:highlight>
              </a:rPr>
              <a:t> </a:t>
            </a:r>
            <a:r>
              <a:rPr lang="en-US" sz="1400" dirty="0" err="1">
                <a:highlight>
                  <a:srgbClr val="FFFF00"/>
                </a:highlight>
              </a:rPr>
              <a:t>uguali</a:t>
            </a:r>
            <a:r>
              <a:rPr lang="en-US" sz="1400" dirty="0">
                <a:highlight>
                  <a:srgbClr val="FFFF00"/>
                </a:highlight>
              </a:rPr>
              <a:t> </a:t>
            </a:r>
            <a:r>
              <a:rPr lang="en-US" sz="1400" dirty="0" err="1">
                <a:highlight>
                  <a:srgbClr val="FFFF00"/>
                </a:highlight>
              </a:rPr>
              <a:t>indirizzi</a:t>
            </a:r>
            <a:r>
              <a:rPr lang="en-US" sz="1400" dirty="0">
                <a:highlight>
                  <a:srgbClr val="FFFF00"/>
                </a:highlight>
              </a:rPr>
              <a:t> </a:t>
            </a:r>
            <a:r>
              <a:rPr lang="en-US" sz="1400" dirty="0" err="1">
                <a:highlight>
                  <a:srgbClr val="FFFF00"/>
                </a:highlight>
              </a:rPr>
              <a:t>fisici</a:t>
            </a:r>
            <a:r>
              <a:rPr lang="en-US" sz="1400" dirty="0">
                <a:highlight>
                  <a:srgbClr val="FFFF00"/>
                </a:highlight>
              </a:rPr>
              <a:t> =&gt; </a:t>
            </a:r>
            <a:r>
              <a:rPr lang="en-US" sz="1400" dirty="0" err="1">
                <a:highlight>
                  <a:srgbClr val="FFFF00"/>
                </a:highlight>
              </a:rPr>
              <a:t>indirizzo</a:t>
            </a:r>
            <a:r>
              <a:rPr lang="en-US" sz="1400" dirty="0">
                <a:highlight>
                  <a:srgbClr val="FFFF00"/>
                </a:highlight>
              </a:rPr>
              <a:t> </a:t>
            </a:r>
            <a:r>
              <a:rPr lang="en-US" sz="1400" dirty="0" err="1">
                <a:highlight>
                  <a:srgbClr val="FFFF00"/>
                </a:highlight>
              </a:rPr>
              <a:t>fisico</a:t>
            </a:r>
            <a:r>
              <a:rPr lang="en-US" sz="1400" dirty="0">
                <a:highlight>
                  <a:srgbClr val="FFFF00"/>
                </a:highlight>
              </a:rPr>
              <a:t> = </a:t>
            </a:r>
            <a:r>
              <a:rPr lang="en-US" sz="1400" dirty="0" err="1">
                <a:highlight>
                  <a:srgbClr val="FFFF00"/>
                </a:highlight>
              </a:rPr>
              <a:t>indirizzo</a:t>
            </a:r>
            <a:r>
              <a:rPr lang="en-US" sz="1400" dirty="0">
                <a:highlight>
                  <a:srgbClr val="FFFF00"/>
                </a:highlight>
              </a:rPr>
              <a:t> </a:t>
            </a:r>
            <a:r>
              <a:rPr lang="en-US" sz="1400" dirty="0" err="1">
                <a:highlight>
                  <a:srgbClr val="FFFF00"/>
                </a:highlight>
              </a:rPr>
              <a:t>logico</a:t>
            </a:r>
            <a:r>
              <a:rPr lang="en-US" sz="1400" dirty="0">
                <a:highlight>
                  <a:srgbClr val="FFFF00"/>
                </a:highlight>
              </a:rPr>
              <a:t> + </a:t>
            </a:r>
            <a:r>
              <a:rPr lang="en-US" sz="1400" dirty="0" err="1">
                <a:highlight>
                  <a:srgbClr val="FFFF00"/>
                </a:highlight>
              </a:rPr>
              <a:t>indirizzo</a:t>
            </a:r>
            <a:r>
              <a:rPr lang="en-US" sz="1400" dirty="0">
                <a:highlight>
                  <a:srgbClr val="FFFF00"/>
                </a:highlight>
              </a:rPr>
              <a:t> base e.g., 14421 = 421 + 14000</a:t>
            </a:r>
          </a:p>
          <a:p>
            <a:endParaRPr lang="en-IT" sz="1400" b="1" dirty="0"/>
          </a:p>
          <a:p>
            <a:r>
              <a:rPr lang="en-IT" sz="1400" dirty="0"/>
              <a:t>Permette di gestire multiprogrammazione</a:t>
            </a:r>
            <a:r>
              <a:rPr lang="en-IT" sz="1400" b="1" dirty="0"/>
              <a:t> </a:t>
            </a:r>
          </a:p>
          <a:p>
            <a:endParaRPr lang="en-IT" sz="1400" b="1" dirty="0"/>
          </a:p>
          <a:p>
            <a:r>
              <a:rPr lang="en-IT" sz="1400" b="1" dirty="0"/>
              <a:t>Codice rilocabile: </a:t>
            </a:r>
            <a:r>
              <a:rPr lang="en-IT" sz="1400" dirty="0"/>
              <a:t>Spazio di indirizzi logici e fisici coincide ma se cambio posizione… devo ricaricare, rifare il mapping degli indirizzi…costoso</a:t>
            </a:r>
            <a:endParaRPr lang="en-IT" sz="1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F15F1E-D647-2626-EB3C-9821A1B45D20}"/>
              </a:ext>
            </a:extLst>
          </p:cNvPr>
          <p:cNvSpPr txBox="1"/>
          <p:nvPr/>
        </p:nvSpPr>
        <p:spPr>
          <a:xfrm>
            <a:off x="1984690" y="1193082"/>
            <a:ext cx="2207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Indirizzi simbolici: nomi variabili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000084-A173-44A6-61F3-CB0EF5B9BAAD}"/>
              </a:ext>
            </a:extLst>
          </p:cNvPr>
          <p:cNvSpPr txBox="1"/>
          <p:nvPr/>
        </p:nvSpPr>
        <p:spPr>
          <a:xfrm>
            <a:off x="4647628" y="1690688"/>
            <a:ext cx="19173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Indirizzi logici eseguibile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39529D-F6AD-D3EB-A6E2-E75BC0FE0F99}"/>
              </a:ext>
            </a:extLst>
          </p:cNvPr>
          <p:cNvSpPr txBox="1"/>
          <p:nvPr/>
        </p:nvSpPr>
        <p:spPr>
          <a:xfrm>
            <a:off x="7184584" y="1278637"/>
            <a:ext cx="23966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Indirizzi fisici in memoria principale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C3613-7B3F-6AC7-3D6D-1F0DE4425580}"/>
              </a:ext>
            </a:extLst>
          </p:cNvPr>
          <p:cNvSpPr txBox="1"/>
          <p:nvPr/>
        </p:nvSpPr>
        <p:spPr>
          <a:xfrm>
            <a:off x="10223462" y="750656"/>
            <a:ext cx="175620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Il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sistema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operativo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carica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e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determina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dove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posizionarlo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GB" sz="1200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logici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generati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dal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vengono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modificati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sulla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base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dell’indirizzo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di base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della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in cui il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è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caricato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utilizzando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rilocazione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GB" sz="1200" dirty="0">
              <a:solidFill>
                <a:srgbClr val="0E0E0E"/>
              </a:solidFill>
              <a:latin typeface=".SF NS"/>
            </a:endParaRPr>
          </a:p>
          <a:p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Viene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creato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un mapping </a:t>
            </a:r>
            <a:r>
              <a:rPr lang="en-GB" sz="1200" b="1" dirty="0" err="1">
                <a:solidFill>
                  <a:srgbClr val="FF0000"/>
                </a:solidFill>
                <a:effectLst/>
                <a:latin typeface=".SF NS"/>
              </a:rPr>
              <a:t>statico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tra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logici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e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fisici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 Se un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è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caricato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all’indirizzo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14000,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logici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saranno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tradotti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aggiungendo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14000 al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dell’indirizzo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logico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GB" sz="1200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FE5E88-4EB8-120D-A766-9AE84833ECFB}"/>
              </a:ext>
            </a:extLst>
          </p:cNvPr>
          <p:cNvSpPr txBox="1"/>
          <p:nvPr/>
        </p:nvSpPr>
        <p:spPr>
          <a:xfrm>
            <a:off x="9144758" y="5526418"/>
            <a:ext cx="29157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.AppleSystemUIFontMonospaced"/>
              </a:rPr>
              <a:t>MOV </a:t>
            </a:r>
            <a:r>
              <a:rPr lang="en-GB" dirty="0">
                <a:solidFill>
                  <a:srgbClr val="0900FF"/>
                </a:solidFill>
                <a:effectLst/>
                <a:latin typeface=".AppleSystemUIFontMonospaced"/>
              </a:rPr>
              <a:t>14421 </a:t>
            </a:r>
            <a:r>
              <a:rPr lang="en-GB" dirty="0">
                <a:solidFill>
                  <a:srgbClr val="000000"/>
                </a:solidFill>
                <a:effectLst/>
                <a:latin typeface=".AppleSystemUIFontMonospaced"/>
              </a:rPr>
              <a:t>AX      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; </a:t>
            </a:r>
            <a:r>
              <a:rPr lang="en-GB" dirty="0" err="1">
                <a:solidFill>
                  <a:srgbClr val="0D6401"/>
                </a:solidFill>
                <a:effectLst/>
                <a:latin typeface=".AppleSystemUIFontMonospaced"/>
              </a:rPr>
              <a:t>memorizza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 il </a:t>
            </a:r>
            <a:r>
              <a:rPr lang="en-GB" dirty="0" err="1">
                <a:solidFill>
                  <a:srgbClr val="0D6401"/>
                </a:solidFill>
                <a:effectLst/>
                <a:latin typeface=".AppleSystemUIFontMonospaced"/>
              </a:rPr>
              <a:t>valore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 di AX </a:t>
            </a:r>
            <a:r>
              <a:rPr lang="en-GB" dirty="0" err="1">
                <a:solidFill>
                  <a:srgbClr val="0D6401"/>
                </a:solidFill>
                <a:effectLst/>
                <a:latin typeface=".AppleSystemUIFontMonospaced"/>
              </a:rPr>
              <a:t>all'indirizzo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 </a:t>
            </a:r>
            <a:r>
              <a:rPr lang="en-GB" dirty="0">
                <a:solidFill>
                  <a:srgbClr val="0900FF"/>
                </a:solidFill>
                <a:effectLst/>
                <a:latin typeface=".AppleSystemUIFontMonospaced"/>
              </a:rPr>
              <a:t>14421</a:t>
            </a:r>
            <a:endParaRPr lang="en-GB" dirty="0">
              <a:solidFill>
                <a:srgbClr val="0D6401"/>
              </a:solidFill>
              <a:effectLst/>
              <a:latin typeface=".AppleSystemUIFontMonospaced"/>
            </a:endParaRPr>
          </a:p>
        </p:txBody>
      </p:sp>
    </p:spTree>
    <p:extLst>
      <p:ext uri="{BB962C8B-B14F-4D97-AF65-F5344CB8AC3E}">
        <p14:creationId xmlns:p14="http://schemas.microsoft.com/office/powerpoint/2010/main" val="3683008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6D177-8DE9-91B8-81BF-05910F7AA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Binding a tempo di esecuzione (execution)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999996-B2D9-A68B-157E-EEC75DF21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10678"/>
            <a:ext cx="5651604" cy="20767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F4AE502-7C33-48F4-217E-79937F507150}"/>
              </a:ext>
            </a:extLst>
          </p:cNvPr>
          <p:cNvSpPr txBox="1"/>
          <p:nvPr/>
        </p:nvSpPr>
        <p:spPr>
          <a:xfrm>
            <a:off x="6489804" y="1896048"/>
            <a:ext cx="529214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/>
              <a:t>Anche</a:t>
            </a:r>
            <a:r>
              <a:rPr lang="en-US" sz="1800" dirty="0"/>
              <a:t> </a:t>
            </a:r>
            <a:r>
              <a:rPr lang="en-US" sz="1800" dirty="0" err="1"/>
              <a:t>quando</a:t>
            </a:r>
            <a:r>
              <a:rPr lang="en-US" sz="1800" dirty="0"/>
              <a:t> </a:t>
            </a:r>
            <a:r>
              <a:rPr lang="en-US" sz="1800" dirty="0" err="1"/>
              <a:t>caricato</a:t>
            </a:r>
            <a:r>
              <a:rPr lang="en-US" sz="1800" dirty="0"/>
              <a:t> in </a:t>
            </a:r>
            <a:r>
              <a:rPr lang="en-US" sz="1800" dirty="0" err="1"/>
              <a:t>memoria</a:t>
            </a:r>
            <a:r>
              <a:rPr lang="en-US" sz="1800" dirty="0"/>
              <a:t>, il </a:t>
            </a:r>
            <a:r>
              <a:rPr lang="en-US" sz="1800" dirty="0" err="1"/>
              <a:t>codice</a:t>
            </a:r>
            <a:r>
              <a:rPr lang="en-US" sz="1800" dirty="0"/>
              <a:t> </a:t>
            </a:r>
            <a:r>
              <a:rPr lang="en-US" sz="1800" dirty="0" err="1"/>
              <a:t>vede</a:t>
            </a:r>
            <a:r>
              <a:rPr lang="en-US" sz="1800" dirty="0"/>
              <a:t> </a:t>
            </a:r>
            <a:r>
              <a:rPr lang="en-US" sz="1800" dirty="0" err="1"/>
              <a:t>gli</a:t>
            </a:r>
            <a:r>
              <a:rPr lang="en-US" sz="1800" dirty="0"/>
              <a:t> </a:t>
            </a:r>
            <a:r>
              <a:rPr lang="en-US" sz="1800" dirty="0" err="1"/>
              <a:t>indirizzi</a:t>
            </a:r>
            <a:r>
              <a:rPr lang="en-US" sz="1800" dirty="0"/>
              <a:t> </a:t>
            </a:r>
            <a:r>
              <a:rPr lang="en-US" sz="1800" dirty="0" err="1"/>
              <a:t>logici</a:t>
            </a:r>
            <a:r>
              <a:rPr lang="en-US" sz="1800" dirty="0"/>
              <a:t> da </a:t>
            </a:r>
            <a:r>
              <a:rPr lang="en-US" sz="1800" b="1" dirty="0"/>
              <a:t>0 </a:t>
            </a:r>
            <a:r>
              <a:rPr lang="en-US" sz="1800" dirty="0"/>
              <a:t>a </a:t>
            </a:r>
            <a:r>
              <a:rPr lang="en-US" sz="1800" b="1" dirty="0"/>
              <a:t>max</a:t>
            </a:r>
            <a:r>
              <a:rPr lang="en-US" sz="1800" dirty="0"/>
              <a:t> </a:t>
            </a:r>
            <a:r>
              <a:rPr lang="en-US" sz="1800" dirty="0" err="1"/>
              <a:t>mai</a:t>
            </a:r>
            <a:r>
              <a:rPr lang="en-US" sz="1800" dirty="0"/>
              <a:t> </a:t>
            </a:r>
            <a:r>
              <a:rPr lang="en-US" sz="1800" dirty="0" err="1"/>
              <a:t>quelli</a:t>
            </a:r>
            <a:r>
              <a:rPr lang="en-US" sz="1800" dirty="0"/>
              <a:t> </a:t>
            </a:r>
            <a:r>
              <a:rPr lang="en-US" sz="1800" dirty="0" err="1"/>
              <a:t>fisicia</a:t>
            </a:r>
            <a:r>
              <a:rPr lang="en-US" sz="1800" dirty="0"/>
              <a:t> da </a:t>
            </a:r>
            <a:r>
              <a:rPr lang="en-US" sz="1800" b="1" dirty="0"/>
              <a:t>r+0</a:t>
            </a:r>
            <a:r>
              <a:rPr lang="en-US" sz="1800" dirty="0"/>
              <a:t> a </a:t>
            </a:r>
            <a:r>
              <a:rPr lang="en-US" sz="1800" b="1" dirty="0" err="1"/>
              <a:t>r+max</a:t>
            </a:r>
            <a:endParaRPr lang="en-US" sz="1800" b="1" dirty="0"/>
          </a:p>
          <a:p>
            <a:endParaRPr lang="en-US" b="1" dirty="0"/>
          </a:p>
          <a:p>
            <a:r>
              <a:rPr lang="en-US" dirty="0" err="1">
                <a:highlight>
                  <a:srgbClr val="FFFF00"/>
                </a:highlight>
              </a:rPr>
              <a:t>Indirizzi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logici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diversi</a:t>
            </a:r>
            <a:r>
              <a:rPr lang="en-US" dirty="0">
                <a:highlight>
                  <a:srgbClr val="FFFF00"/>
                </a:highlight>
              </a:rPr>
              <a:t> da </a:t>
            </a:r>
            <a:r>
              <a:rPr lang="en-US" dirty="0" err="1">
                <a:highlight>
                  <a:srgbClr val="FFFF00"/>
                </a:highlight>
              </a:rPr>
              <a:t>indirizzi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fisici</a:t>
            </a:r>
            <a:endParaRPr lang="en-US" dirty="0">
              <a:highlight>
                <a:srgbClr val="FFFF00"/>
              </a:highlight>
            </a:endParaRPr>
          </a:p>
          <a:p>
            <a:endParaRPr lang="en-US" sz="1800" dirty="0"/>
          </a:p>
          <a:p>
            <a:r>
              <a:rPr lang="en-IT" dirty="0"/>
              <a:t>Codice rilocabile e spostabile durante l’esecuzione, il processo </a:t>
            </a:r>
            <a:r>
              <a:rPr lang="en-US" sz="1800" dirty="0" err="1"/>
              <a:t>può</a:t>
            </a:r>
            <a:r>
              <a:rPr lang="en-US" sz="1800" dirty="0"/>
              <a:t> </a:t>
            </a:r>
            <a:r>
              <a:rPr lang="en-US" sz="1800" dirty="0" err="1"/>
              <a:t>essere</a:t>
            </a:r>
            <a:r>
              <a:rPr lang="en-US" sz="1800" dirty="0"/>
              <a:t> </a:t>
            </a:r>
            <a:r>
              <a:rPr lang="en-US" sz="1800" dirty="0" err="1"/>
              <a:t>spostato</a:t>
            </a:r>
            <a:r>
              <a:rPr lang="en-US" sz="1800" dirty="0"/>
              <a:t> da </a:t>
            </a:r>
            <a:r>
              <a:rPr lang="en-US" sz="1800" dirty="0" err="1"/>
              <a:t>una</a:t>
            </a:r>
            <a:r>
              <a:rPr lang="en-US" sz="1800" dirty="0"/>
              <a:t> zona </a:t>
            </a:r>
            <a:r>
              <a:rPr lang="en-US" sz="1800" dirty="0" err="1"/>
              <a:t>all’altra</a:t>
            </a:r>
            <a:r>
              <a:rPr lang="en-US" sz="1800" dirty="0"/>
              <a:t> </a:t>
            </a:r>
            <a:r>
              <a:rPr lang="en-US" sz="1800" dirty="0" err="1"/>
              <a:t>della</a:t>
            </a:r>
            <a:r>
              <a:rPr lang="en-US" sz="1800" dirty="0"/>
              <a:t> </a:t>
            </a:r>
            <a:r>
              <a:rPr lang="en-US" sz="1800" dirty="0" err="1"/>
              <a:t>memoria</a:t>
            </a:r>
            <a:r>
              <a:rPr lang="en-US" sz="1800" dirty="0"/>
              <a:t> </a:t>
            </a:r>
            <a:r>
              <a:rPr lang="en-US" sz="1800" dirty="0" err="1"/>
              <a:t>durante</a:t>
            </a:r>
            <a:r>
              <a:rPr lang="en-US" sz="1800" dirty="0"/>
              <a:t> </a:t>
            </a:r>
            <a:r>
              <a:rPr lang="en-US" sz="1800" dirty="0" err="1"/>
              <a:t>l’esecuzione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0F77F7-00F2-9D71-90DB-8AFE0F5C0773}"/>
              </a:ext>
            </a:extLst>
          </p:cNvPr>
          <p:cNvSpPr txBox="1"/>
          <p:nvPr/>
        </p:nvSpPr>
        <p:spPr>
          <a:xfrm>
            <a:off x="170465" y="1795179"/>
            <a:ext cx="2207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Indirizzi simbolici: nomi variabili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A62EC0-D8CD-7223-6275-2B1FD99E9FCB}"/>
              </a:ext>
            </a:extLst>
          </p:cNvPr>
          <p:cNvSpPr txBox="1"/>
          <p:nvPr/>
        </p:nvSpPr>
        <p:spPr>
          <a:xfrm>
            <a:off x="2371456" y="2072178"/>
            <a:ext cx="19173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Indirizzi logici eseguibile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301DC-D118-5F4F-C634-0F9A6998D712}"/>
              </a:ext>
            </a:extLst>
          </p:cNvPr>
          <p:cNvSpPr txBox="1"/>
          <p:nvPr/>
        </p:nvSpPr>
        <p:spPr>
          <a:xfrm>
            <a:off x="4188067" y="1802778"/>
            <a:ext cx="23966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200" dirty="0"/>
              <a:t>Indirizzi fisici in memoria principale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55E7AF-C9C0-B27C-51ED-5166ACBEFECA}"/>
              </a:ext>
            </a:extLst>
          </p:cNvPr>
          <p:cNvSpPr txBox="1"/>
          <p:nvPr/>
        </p:nvSpPr>
        <p:spPr>
          <a:xfrm>
            <a:off x="105467" y="5071881"/>
            <a:ext cx="119810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IT" dirty="0"/>
              <a:t>Hardware apposito (MMU - Memory Management Unit): CPU gestisce indirizzi logici/virtuali mentre MMU traduce indirizzi logici in fisici</a:t>
            </a:r>
          </a:p>
          <a:p>
            <a:endParaRPr lang="en-US" sz="1800" dirty="0"/>
          </a:p>
          <a:p>
            <a:endParaRPr lang="en-IT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592F51-412E-2A3E-B336-40F723EEEBB6}"/>
              </a:ext>
            </a:extLst>
          </p:cNvPr>
          <p:cNvSpPr txBox="1"/>
          <p:nvPr/>
        </p:nvSpPr>
        <p:spPr>
          <a:xfrm>
            <a:off x="5207605" y="4675300"/>
            <a:ext cx="59905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.AppleSystemUIFontMonospaced"/>
              </a:rPr>
              <a:t>MOV </a:t>
            </a:r>
            <a:r>
              <a:rPr lang="en-GB" dirty="0">
                <a:solidFill>
                  <a:srgbClr val="0900FF"/>
                </a:solidFill>
                <a:effectLst/>
                <a:latin typeface=".AppleSystemUIFontMonospaced"/>
              </a:rPr>
              <a:t>421 </a:t>
            </a:r>
            <a:r>
              <a:rPr lang="en-GB" dirty="0">
                <a:solidFill>
                  <a:srgbClr val="000000"/>
                </a:solidFill>
                <a:effectLst/>
                <a:latin typeface=".AppleSystemUIFontMonospaced"/>
              </a:rPr>
              <a:t>AX      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; </a:t>
            </a:r>
            <a:r>
              <a:rPr lang="en-GB" dirty="0" err="1">
                <a:solidFill>
                  <a:srgbClr val="0D6401"/>
                </a:solidFill>
                <a:effectLst/>
                <a:latin typeface=".AppleSystemUIFontMonospaced"/>
              </a:rPr>
              <a:t>memorizza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 il </a:t>
            </a:r>
            <a:r>
              <a:rPr lang="en-GB" dirty="0" err="1">
                <a:solidFill>
                  <a:srgbClr val="0D6401"/>
                </a:solidFill>
                <a:effectLst/>
                <a:latin typeface=".AppleSystemUIFontMonospaced"/>
              </a:rPr>
              <a:t>valore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 di AX </a:t>
            </a:r>
            <a:r>
              <a:rPr lang="en-GB" dirty="0" err="1">
                <a:solidFill>
                  <a:srgbClr val="0D6401"/>
                </a:solidFill>
                <a:effectLst/>
                <a:latin typeface=".AppleSystemUIFontMonospaced"/>
              </a:rPr>
              <a:t>all'indirizzo</a:t>
            </a:r>
            <a:r>
              <a:rPr lang="en-GB" dirty="0">
                <a:solidFill>
                  <a:srgbClr val="0D6401"/>
                </a:solidFill>
                <a:effectLst/>
                <a:latin typeface=".AppleSystemUIFontMonospaced"/>
              </a:rPr>
              <a:t> </a:t>
            </a:r>
            <a:r>
              <a:rPr lang="en-GB" dirty="0">
                <a:solidFill>
                  <a:srgbClr val="0900FF"/>
                </a:solidFill>
                <a:effectLst/>
                <a:latin typeface=".AppleSystemUIFontMonospaced"/>
              </a:rPr>
              <a:t>14421 a tempo di </a:t>
            </a:r>
            <a:r>
              <a:rPr lang="en-GB" dirty="0" err="1">
                <a:solidFill>
                  <a:srgbClr val="0900FF"/>
                </a:solidFill>
                <a:effectLst/>
                <a:latin typeface=".AppleSystemUIFontMonospaced"/>
              </a:rPr>
              <a:t>esecuzione</a:t>
            </a:r>
            <a:endParaRPr lang="en-GB" dirty="0">
              <a:solidFill>
                <a:srgbClr val="0D6401"/>
              </a:solidFill>
              <a:effectLst/>
              <a:latin typeface=".AppleSystemUIFontMonospaced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FD98034-B892-44F2-0341-E81097D341C2}"/>
              </a:ext>
            </a:extLst>
          </p:cNvPr>
          <p:cNvSpPr/>
          <p:nvPr/>
        </p:nvSpPr>
        <p:spPr>
          <a:xfrm>
            <a:off x="2644524" y="4572881"/>
            <a:ext cx="2361652" cy="5780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000" dirty="0"/>
              <a:t>Q</a:t>
            </a:r>
            <a:r>
              <a:rPr lang="en-GB" sz="1000" dirty="0"/>
              <a:t>u</a:t>
            </a:r>
            <a:r>
              <a:rPr lang="en-IT" sz="1000" dirty="0"/>
              <a:t>i programma vede ancora 421 e 539, gli indirizzi non sono ancora tradotti fino a tempo esecuzione</a:t>
            </a: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23E75D25-035E-E366-0390-EC037FD20EF8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5006176" y="3506296"/>
            <a:ext cx="505482" cy="135559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0977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4AD2-46AC-5FDA-90A6-359897FB8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Introduzione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AF40C-8B61-61D0-CC0A-7A3ECC074E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T" dirty="0"/>
              <a:t>La memoria è un vettore di parole o byte, ogni byte ha un proprio indirizzo.</a:t>
            </a:r>
          </a:p>
          <a:p>
            <a:r>
              <a:rPr lang="en-IT" dirty="0"/>
              <a:t>La CPU preleva le istruzioni dalla memoria sulla base del contenuto del registro PC (Program Counter). Tali istruzioni possono determinare ulteriori letture (LOAD) o scritture (STORE) in specifici indirizzi di memoria</a:t>
            </a:r>
          </a:p>
          <a:p>
            <a:r>
              <a:rPr lang="en-IT" dirty="0"/>
              <a:t>Tipico ciclo istruzione:</a:t>
            </a:r>
          </a:p>
          <a:p>
            <a:pPr lvl="1"/>
            <a:r>
              <a:rPr lang="en-GB" dirty="0"/>
              <a:t>I</a:t>
            </a:r>
            <a:r>
              <a:rPr lang="en-IT" dirty="0"/>
              <a:t>struzione prelevata dall amemoria; decodificata (eventuale prelievo di operandi dalla memoria); eseguita sugli operandi; </a:t>
            </a:r>
            <a:r>
              <a:rPr lang="en-GB" dirty="0"/>
              <a:t>I</a:t>
            </a:r>
            <a:r>
              <a:rPr lang="en-IT" dirty="0"/>
              <a:t> risultati possono essere salvati nella memoria</a:t>
            </a:r>
          </a:p>
          <a:p>
            <a:r>
              <a:rPr lang="en-IT" dirty="0"/>
              <a:t>In generale, il programma risiede in un disco in forma di un file binario eseguibile. Il programma deve essere caricato in memoria per essere eseguito.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569BA47-A9F2-80AE-F419-F5068E427C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2537"/>
          <a:stretch/>
        </p:blipFill>
        <p:spPr>
          <a:xfrm>
            <a:off x="6966544" y="680980"/>
            <a:ext cx="3572081" cy="5606070"/>
          </a:xfrm>
        </p:spPr>
      </p:pic>
    </p:spTree>
    <p:extLst>
      <p:ext uri="{BB962C8B-B14F-4D97-AF65-F5344CB8AC3E}">
        <p14:creationId xmlns:p14="http://schemas.microsoft.com/office/powerpoint/2010/main" val="3255451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5269C-BFA8-02A9-40F9-74A9075A6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MMU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A5BCB-C478-63CC-AAC4-D2F8CFCA5F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</a:t>
            </a:r>
            <a:r>
              <a:rPr lang="en-IT" dirty="0"/>
              <a:t>on registro rilocazione</a:t>
            </a:r>
          </a:p>
          <a:p>
            <a:endParaRPr lang="en-IT" dirty="0"/>
          </a:p>
          <a:p>
            <a:endParaRPr lang="en-IT" dirty="0"/>
          </a:p>
          <a:p>
            <a:endParaRPr lang="en-IT" dirty="0"/>
          </a:p>
          <a:p>
            <a:endParaRPr lang="en-IT" dirty="0"/>
          </a:p>
          <a:p>
            <a:endParaRPr lang="en-IT" dirty="0"/>
          </a:p>
          <a:p>
            <a:pPr marL="0" indent="0">
              <a:buNone/>
            </a:pPr>
            <a:endParaRPr lang="en-IT" dirty="0"/>
          </a:p>
          <a:p>
            <a:pPr marL="0" indent="0">
              <a:buNone/>
            </a:pPr>
            <a:endParaRPr lang="en-IT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77FED-6FBA-9859-2949-492B6BC360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IT" dirty="0"/>
              <a:t>Con registro rilocazione e limite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BC29FA-B793-F12D-B5C0-08B0CD4AC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48" y="2950373"/>
            <a:ext cx="3725047" cy="2646208"/>
          </a:xfrm>
          <a:prstGeom prst="rect">
            <a:avLst/>
          </a:prstGeom>
        </p:spPr>
      </p:pic>
      <p:pic>
        <p:nvPicPr>
          <p:cNvPr id="1026" name="Picture 2" descr="SO-5 la memoria [modalità compatibilità]">
            <a:extLst>
              <a:ext uri="{FF2B5EF4-FFF2-40B4-BE49-F238E27FC236}">
                <a16:creationId xmlns:a16="http://schemas.microsoft.com/office/drawing/2014/main" id="{5B0EE5F5-6458-CDC0-7956-68F16A61F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957" y="3142049"/>
            <a:ext cx="4013200" cy="20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E96D179-A4DB-31A1-C84A-F101EA466EFA}"/>
              </a:ext>
            </a:extLst>
          </p:cNvPr>
          <p:cNvSpPr txBox="1"/>
          <p:nvPr/>
        </p:nvSpPr>
        <p:spPr>
          <a:xfrm>
            <a:off x="1881051" y="6176963"/>
            <a:ext cx="74390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dirty="0"/>
              <a:t>In </a:t>
            </a:r>
            <a:r>
              <a:rPr lang="en-GB" dirty="0" err="1"/>
              <a:t>entrambi</a:t>
            </a:r>
            <a:r>
              <a:rPr lang="en-GB" dirty="0"/>
              <a:t> i </a:t>
            </a:r>
            <a:r>
              <a:rPr lang="en-GB" dirty="0" err="1"/>
              <a:t>casi</a:t>
            </a:r>
            <a:r>
              <a:rPr lang="en-GB" dirty="0"/>
              <a:t> </a:t>
            </a:r>
            <a:r>
              <a:rPr lang="en-GB" dirty="0" err="1"/>
              <a:t>gestisco</a:t>
            </a:r>
            <a:r>
              <a:rPr lang="en-IT" dirty="0"/>
              <a:t> solo allocazione </a:t>
            </a:r>
            <a:r>
              <a:rPr lang="en-IT" b="1" dirty="0"/>
              <a:t>contigua</a:t>
            </a:r>
            <a:r>
              <a:rPr lang="en-IT" dirty="0"/>
              <a:t> della memoria</a:t>
            </a:r>
          </a:p>
          <a:p>
            <a:pPr marL="0" indent="0" algn="ctr">
              <a:buNone/>
            </a:pPr>
            <a:r>
              <a:rPr lang="en-GB" dirty="0"/>
              <a:t>O</a:t>
            </a:r>
            <a:r>
              <a:rPr lang="en-IT" dirty="0"/>
              <a:t>vvero il processo è in memoria in celle consecutive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15E2E0-F89B-6E29-FD60-AD60EF642AD7}"/>
              </a:ext>
            </a:extLst>
          </p:cNvPr>
          <p:cNvSpPr/>
          <p:nvPr/>
        </p:nvSpPr>
        <p:spPr>
          <a:xfrm>
            <a:off x="9412352" y="5733880"/>
            <a:ext cx="2361652" cy="5780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/>
              <a:t>PROTEZIONE MEMORIA</a:t>
            </a:r>
          </a:p>
          <a:p>
            <a:pPr algn="ctr"/>
            <a:r>
              <a:rPr lang="en-US" sz="1000" dirty="0"/>
              <a:t>Tra SO e </a:t>
            </a:r>
            <a:r>
              <a:rPr lang="en-US" sz="1000" dirty="0" err="1"/>
              <a:t>processi</a:t>
            </a:r>
            <a:r>
              <a:rPr lang="en-US" sz="1000" dirty="0"/>
              <a:t> </a:t>
            </a:r>
            <a:r>
              <a:rPr lang="en-US" sz="1000" dirty="0" err="1"/>
              <a:t>utenti</a:t>
            </a:r>
            <a:endParaRPr lang="en-US" sz="1000" dirty="0"/>
          </a:p>
          <a:p>
            <a:pPr algn="ctr"/>
            <a:r>
              <a:rPr lang="en-US" sz="1000" dirty="0"/>
              <a:t>Tra </a:t>
            </a:r>
            <a:r>
              <a:rPr lang="en-US" sz="1000" dirty="0" err="1"/>
              <a:t>processi</a:t>
            </a:r>
            <a:r>
              <a:rPr lang="en-US" sz="1000" dirty="0"/>
              <a:t> </a:t>
            </a:r>
            <a:r>
              <a:rPr lang="en-US" sz="1000" dirty="0" err="1"/>
              <a:t>utenti</a:t>
            </a:r>
            <a:r>
              <a:rPr lang="en-US" sz="1000" dirty="0"/>
              <a:t> e </a:t>
            </a:r>
            <a:r>
              <a:rPr lang="en-US" sz="1000" dirty="0" err="1"/>
              <a:t>processi</a:t>
            </a:r>
            <a:r>
              <a:rPr lang="en-US" sz="1000" dirty="0"/>
              <a:t> </a:t>
            </a:r>
            <a:r>
              <a:rPr lang="en-US" sz="1000" dirty="0" err="1"/>
              <a:t>utenti</a:t>
            </a:r>
            <a:endParaRPr lang="en-IT" sz="1000" dirty="0"/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C3D6ED9B-FDAC-C218-62D1-61BFBC6082BD}"/>
              </a:ext>
            </a:extLst>
          </p:cNvPr>
          <p:cNvCxnSpPr>
            <a:cxnSpLocks/>
            <a:endCxn id="1026" idx="2"/>
          </p:cNvCxnSpPr>
          <p:nvPr/>
        </p:nvCxnSpPr>
        <p:spPr>
          <a:xfrm rot="16200000" flipV="1">
            <a:off x="8704930" y="5320677"/>
            <a:ext cx="848841" cy="55558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9234520-9DFD-216F-A22E-244C2718EB92}"/>
              </a:ext>
            </a:extLst>
          </p:cNvPr>
          <p:cNvSpPr/>
          <p:nvPr/>
        </p:nvSpPr>
        <p:spPr>
          <a:xfrm>
            <a:off x="1445017" y="2624724"/>
            <a:ext cx="2361652" cy="5780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BINDING INDIRIZZI LOGICI E FISICI DINAMICO</a:t>
            </a:r>
            <a:endParaRPr lang="en-IT" sz="1000" b="1" dirty="0"/>
          </a:p>
        </p:txBody>
      </p:sp>
    </p:spTree>
    <p:extLst>
      <p:ext uri="{BB962C8B-B14F-4D97-AF65-F5344CB8AC3E}">
        <p14:creationId xmlns:p14="http://schemas.microsoft.com/office/powerpoint/2010/main" val="2635414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63518779-384E-6256-EB66-B3639B2BD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T" dirty="0"/>
              <a:t>Rilocazione memoria</a:t>
            </a:r>
            <a:br>
              <a:rPr lang="en-IT" dirty="0"/>
            </a:br>
            <a:endParaRPr lang="en-IT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FB1462-7A10-759A-A6CC-A90A1728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T" dirty="0"/>
              <a:t>Il processo non può accedere a locazione di memoria prima di </a:t>
            </a:r>
            <a:r>
              <a:rPr lang="en-IT" b="1" dirty="0"/>
              <a:t>base</a:t>
            </a:r>
            <a:r>
              <a:rPr lang="en-IT" dirty="0"/>
              <a:t> e dopo </a:t>
            </a:r>
            <a:r>
              <a:rPr lang="en-IT" b="1" dirty="0"/>
              <a:t>base+limite</a:t>
            </a:r>
          </a:p>
          <a:p>
            <a:r>
              <a:rPr lang="en-IT" b="1" dirty="0"/>
              <a:t>Protezione memoria SO e di altri processi utenti</a:t>
            </a:r>
          </a:p>
          <a:p>
            <a:r>
              <a:rPr lang="en-IT" dirty="0"/>
              <a:t>Il dispatcher sceglie uno dei processi nella coda dei pronti secondo l’algortimo di scheduling dei processi e carica </a:t>
            </a:r>
            <a:r>
              <a:rPr lang="en-GB" dirty="0"/>
              <a:t>I</a:t>
            </a:r>
            <a:r>
              <a:rPr lang="en-IT" dirty="0"/>
              <a:t> corrispondenti registri di rilocazione e limite (PCB del processo)</a:t>
            </a:r>
          </a:p>
          <a:p>
            <a:r>
              <a:rPr lang="en-IT" dirty="0"/>
              <a:t>Ogni indirizzo prodotto viene confrontato con questi valori</a:t>
            </a:r>
          </a:p>
          <a:p>
            <a:endParaRPr lang="en-IT" dirty="0"/>
          </a:p>
          <a:p>
            <a:endParaRPr lang="en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957D9D-9E77-7549-FD00-3AA77D319E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16"/>
          <a:stretch/>
        </p:blipFill>
        <p:spPr>
          <a:xfrm>
            <a:off x="5172890" y="3370217"/>
            <a:ext cx="6892835" cy="322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881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7A1CEE-FDFF-EBBA-4F17-6681B71FE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8EA69-0EBC-6355-DFB2-BD083D689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Allocazione a partizioni Multiple Fisse – esempio rilocazione tempo esecuzione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BA0CE-E8CF-4E1A-1E12-6A5F02868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T" dirty="0"/>
              <a:t>La memoria è divisa in un numero fisso di aree dette partizioni di dimensioni diverse</a:t>
            </a:r>
          </a:p>
          <a:p>
            <a:pPr lvl="1"/>
            <a:r>
              <a:rPr lang="en-GB" dirty="0"/>
              <a:t>O</a:t>
            </a:r>
            <a:r>
              <a:rPr lang="en-IT" dirty="0"/>
              <a:t>gni partizione è definita da una coppia base-limite</a:t>
            </a:r>
          </a:p>
          <a:p>
            <a:pPr lvl="1"/>
            <a:r>
              <a:rPr lang="en-GB" dirty="0"/>
              <a:t>I</a:t>
            </a:r>
            <a:r>
              <a:rPr lang="en-IT" dirty="0"/>
              <a:t>l numero di partizioni definisce il grado di multiprogrammazione</a:t>
            </a:r>
          </a:p>
          <a:p>
            <a:r>
              <a:rPr lang="en-IT" dirty="0"/>
              <a:t>Bisogna sapere la dimensione del processo prima di caricarlo</a:t>
            </a:r>
          </a:p>
          <a:p>
            <a:r>
              <a:rPr lang="en-IT" b="1" dirty="0">
                <a:solidFill>
                  <a:srgbClr val="FF0000"/>
                </a:solidFill>
              </a:rPr>
              <a:t>Nel context switch SO carica</a:t>
            </a:r>
          </a:p>
          <a:p>
            <a:pPr lvl="1"/>
            <a:r>
              <a:rPr lang="en-GB" b="1" dirty="0">
                <a:solidFill>
                  <a:srgbClr val="FF0000"/>
                </a:solidFill>
              </a:rPr>
              <a:t>N</a:t>
            </a:r>
            <a:r>
              <a:rPr lang="en-IT" b="1" dirty="0">
                <a:solidFill>
                  <a:srgbClr val="FF0000"/>
                </a:solidFill>
              </a:rPr>
              <a:t>el registro rilocazione l’indirizzo base della partizione</a:t>
            </a:r>
          </a:p>
          <a:p>
            <a:pPr lvl="1"/>
            <a:r>
              <a:rPr lang="en-GB" b="1" dirty="0">
                <a:solidFill>
                  <a:srgbClr val="FF0000"/>
                </a:solidFill>
              </a:rPr>
              <a:t>N</a:t>
            </a:r>
            <a:r>
              <a:rPr lang="en-IT" b="1" dirty="0">
                <a:solidFill>
                  <a:srgbClr val="FF0000"/>
                </a:solidFill>
              </a:rPr>
              <a:t>el registro limite la dimensione del processo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40D722-B237-FBA5-21E2-4FEB4301F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0969" y="2308267"/>
            <a:ext cx="1246414" cy="400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821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500F7-F3C4-1519-2540-6F0536168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Swapping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DB366-2B46-5DAE-A691-1DD7986ED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A seconda della fase in cui gli indirizzi logic vengono associati </a:t>
            </a:r>
            <a:r>
              <a:rPr lang="en-GB" dirty="0"/>
              <a:t>I</a:t>
            </a:r>
            <a:r>
              <a:rPr lang="en-IT" dirty="0"/>
              <a:t> processi possono essere spostati in zone di memoria diverse</a:t>
            </a:r>
          </a:p>
          <a:p>
            <a:r>
              <a:rPr lang="en-GB" dirty="0"/>
              <a:t>F</a:t>
            </a:r>
            <a:r>
              <a:rPr lang="en-IT" dirty="0"/>
              <a:t>ase di compilazione o caricamento: nello stesso punto</a:t>
            </a:r>
          </a:p>
          <a:p>
            <a:pPr lvl="1"/>
            <a:r>
              <a:rPr lang="en-GB" dirty="0"/>
              <a:t>R</a:t>
            </a:r>
            <a:r>
              <a:rPr lang="en-IT" dirty="0"/>
              <a:t>ilocazione: se sposto in zona diversa, SO deve rifare il binding…costoso</a:t>
            </a:r>
          </a:p>
          <a:p>
            <a:r>
              <a:rPr lang="en-GB" dirty="0"/>
              <a:t>F</a:t>
            </a:r>
            <a:r>
              <a:rPr lang="en-IT" dirty="0"/>
              <a:t>ase di esecuzione: in posti diversi</a:t>
            </a:r>
          </a:p>
          <a:p>
            <a:pPr lvl="1"/>
            <a:r>
              <a:rPr lang="en-GB" dirty="0"/>
              <a:t>G</a:t>
            </a:r>
            <a:r>
              <a:rPr lang="en-IT" dirty="0"/>
              <a:t>li indirizzi vengono ricalcolati al momento dell’esecuzione</a:t>
            </a:r>
          </a:p>
        </p:txBody>
      </p:sp>
    </p:spTree>
    <p:extLst>
      <p:ext uri="{BB962C8B-B14F-4D97-AF65-F5344CB8AC3E}">
        <p14:creationId xmlns:p14="http://schemas.microsoft.com/office/powerpoint/2010/main" val="773668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6B270B-0D5D-C2C0-C962-A8F705FEF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Approfondimento su codice assembly e indirizzamento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B9D28-CF94-6A04-2852-AA10F7F84F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820595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2D11D-6D25-D186-2642-87D8B44BF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ISA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0EB56-3C32-CAE6-028F-247C70F1C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Instruction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Set Architecture (ISA)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è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un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insieme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istruzioni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base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che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processore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è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grado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eseguire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costituendo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suo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linguaggio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macchina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  <a:br>
              <a:rPr lang="en-GB" dirty="0">
                <a:solidFill>
                  <a:srgbClr val="0E0E0E"/>
                </a:solidFill>
                <a:effectLst/>
                <a:latin typeface=".SF NS"/>
              </a:rPr>
            </a:br>
            <a:endParaRPr lang="en-GB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Compatibilità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tra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Microarchitetture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Computer con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microarchitetture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diverse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possono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condividere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lo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stesso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instruction set. Ad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l’Intel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Pentium 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l’AMD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Athlon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implementano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versioni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quasi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identiche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dell’instruction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set x86,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pur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avendo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architetture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interne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molto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diverse.</a:t>
            </a:r>
          </a:p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Definizione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di ISA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Un’ISA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definisce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l’insieme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tutti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codici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binari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(opcode)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che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rappresentano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comandi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eseguibili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nativamente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da un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particolare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design di CPU.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Relazione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tra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Istruzioni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Esiste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un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rapporto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diretto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tra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istruzioni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assembly, ISA 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linguaggio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macchina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</a:t>
            </a:r>
          </a:p>
          <a:p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1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istruzione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ad alto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livello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(e.g., in C)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corrisponde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istruzioni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ISA,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che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loro volta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corrispondono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istruzioni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linguaggio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macchina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64482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598A-3773-87D2-0958-2724DBBAE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Istruzione MOV assembly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F429F-2D7F-2D21-DC14-8C6908596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trasferimenti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dati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tra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RAM 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Assembly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effettuati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utilizzando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l’istruzione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che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consente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leggere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scrivere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dati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partire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dagli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specificati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Scopo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Copiare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dati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da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una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sorgente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una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destinazione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Sintassi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destinazione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AppleSystemUIFontMonospaced"/>
              </a:rPr>
              <a:t>sorgente</a:t>
            </a:r>
            <a:endParaRPr lang="en-GB" dirty="0">
              <a:solidFill>
                <a:srgbClr val="0E0E0E"/>
              </a:solidFill>
              <a:effectLst/>
              <a:latin typeface=".AppleSystemUIFontMonospaced"/>
            </a:endParaRPr>
          </a:p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Esempi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sorgente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Registri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costanti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immediate.</a:t>
            </a:r>
          </a:p>
          <a:p>
            <a:endParaRPr lang="en-IT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00A830-1AD4-F3FB-7E64-5513310B62C4}"/>
              </a:ext>
            </a:extLst>
          </p:cNvPr>
          <p:cNvSpPr txBox="1"/>
          <p:nvPr/>
        </p:nvSpPr>
        <p:spPr>
          <a:xfrm>
            <a:off x="1905929" y="4917016"/>
            <a:ext cx="83801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Esempio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*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mov al, [var] //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valore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della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variabile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(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dalla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RAM)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nel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registro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>
                <a:solidFill>
                  <a:srgbClr val="0E0E0E"/>
                </a:solidFill>
                <a:effectLst/>
                <a:latin typeface=".AppleSystemUIFontMonospaced"/>
              </a:rPr>
              <a:t>al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GB" dirty="0">
              <a:solidFill>
                <a:srgbClr val="0E0E0E"/>
              </a:solidFill>
              <a:effectLst/>
              <a:latin typeface=".AppleSystemUIFontMonospace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0A4B60-82A1-3EB1-4970-A0D77D8531D0}"/>
              </a:ext>
            </a:extLst>
          </p:cNvPr>
          <p:cNvSpPr txBox="1"/>
          <p:nvPr/>
        </p:nvSpPr>
        <p:spPr>
          <a:xfrm>
            <a:off x="0" y="6551496"/>
            <a:ext cx="1180914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* Ci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dei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trasferimenti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validi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e non, non li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vediamo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(per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esempio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da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memoria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a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memoria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)</a:t>
            </a:r>
            <a:endParaRPr lang="en-GB" sz="1200" i="1" dirty="0">
              <a:solidFill>
                <a:srgbClr val="0E0E0E"/>
              </a:solidFill>
              <a:effectLst/>
              <a:latin typeface=".SF NS"/>
            </a:endParaRPr>
          </a:p>
        </p:txBody>
      </p:sp>
    </p:spTree>
    <p:extLst>
      <p:ext uri="{BB962C8B-B14F-4D97-AF65-F5344CB8AC3E}">
        <p14:creationId xmlns:p14="http://schemas.microsoft.com/office/powerpoint/2010/main" val="2513053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FF5AC-7640-5BE9-988C-BA16DEE44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976A5-4BC8-7892-2D8F-1D1A4A1A2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Traduzione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Tempo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Compilazione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1F442-CCCA-B501-5755-9737611C8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risolti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durante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la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compilazione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del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L’istruzione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diventa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specifica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per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l’indirizzo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assegnato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IT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E25EA2-9B53-716C-99B5-5117AE736080}"/>
              </a:ext>
            </a:extLst>
          </p:cNvPr>
          <p:cNvSpPr txBox="1"/>
          <p:nvPr/>
        </p:nvSpPr>
        <p:spPr>
          <a:xfrm>
            <a:off x="0" y="6551496"/>
            <a:ext cx="1180914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* Ci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dei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trasferimenti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validi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e non, non li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vediamo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(per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esempio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da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memoria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a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memoria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)</a:t>
            </a:r>
            <a:endParaRPr lang="en-GB" sz="1200" i="1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DAD5C7-08AB-CD1A-9CB3-75621556AFB7}"/>
              </a:ext>
            </a:extLst>
          </p:cNvPr>
          <p:cNvSpPr txBox="1"/>
          <p:nvPr/>
        </p:nvSpPr>
        <p:spPr>
          <a:xfrm>
            <a:off x="2355695" y="3678111"/>
            <a:ext cx="748060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dirty="0"/>
              <a:t>section .data</a:t>
            </a:r>
          </a:p>
          <a:p>
            <a:r>
              <a:rPr lang="en-IT" dirty="0"/>
              <a:t>    var db 5 ; var ha indirizzo 0x00400000</a:t>
            </a:r>
          </a:p>
          <a:p>
            <a:endParaRPr lang="en-IT" dirty="0"/>
          </a:p>
          <a:p>
            <a:r>
              <a:rPr lang="en-IT" dirty="0"/>
              <a:t>section .text</a:t>
            </a:r>
          </a:p>
          <a:p>
            <a:r>
              <a:rPr lang="en-IT" dirty="0"/>
              <a:t>    mov al, [0x00400000] ; Indirizzo risolto a tempo di compilazione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F6F7C7-6865-04EA-03C7-F5F3422B621B}"/>
              </a:ext>
            </a:extLst>
          </p:cNvPr>
          <p:cNvSpPr txBox="1"/>
          <p:nvPr/>
        </p:nvSpPr>
        <p:spPr>
          <a:xfrm>
            <a:off x="838199" y="5529972"/>
            <a:ext cx="104356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1" dirty="0">
                <a:solidFill>
                  <a:srgbClr val="0E0E0E"/>
                </a:solidFill>
                <a:effectLst/>
                <a:latin typeface=".SF NS"/>
              </a:rPr>
              <a:t>Il </a:t>
            </a:r>
            <a:r>
              <a:rPr lang="en-GB" i="1" dirty="0" err="1">
                <a:solidFill>
                  <a:srgbClr val="0E0E0E"/>
                </a:solidFill>
                <a:effectLst/>
                <a:latin typeface=".SF NS"/>
              </a:rPr>
              <a:t>compilatore</a:t>
            </a:r>
            <a:r>
              <a:rPr lang="en-GB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i="1" dirty="0" err="1">
                <a:solidFill>
                  <a:srgbClr val="0E0E0E"/>
                </a:solidFill>
                <a:effectLst/>
                <a:latin typeface=".SF NS"/>
              </a:rPr>
              <a:t>conosce</a:t>
            </a:r>
            <a:r>
              <a:rPr lang="en-GB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i="1" dirty="0" err="1">
                <a:solidFill>
                  <a:srgbClr val="0E0E0E"/>
                </a:solidFill>
                <a:effectLst/>
                <a:latin typeface=".SF NS"/>
              </a:rPr>
              <a:t>l’indirizzo</a:t>
            </a:r>
            <a:r>
              <a:rPr lang="en-GB" i="1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i="1" dirty="0">
                <a:solidFill>
                  <a:srgbClr val="0E0E0E"/>
                </a:solidFill>
                <a:effectLst/>
                <a:latin typeface=".AppleSystemUIFontMonospaced"/>
              </a:rPr>
              <a:t>var</a:t>
            </a:r>
            <a:r>
              <a:rPr lang="en-GB" i="1" dirty="0">
                <a:solidFill>
                  <a:srgbClr val="0E0E0E"/>
                </a:solidFill>
                <a:effectLst/>
                <a:latin typeface=".SF NS"/>
              </a:rPr>
              <a:t> e </a:t>
            </a:r>
            <a:r>
              <a:rPr lang="en-GB" i="1" dirty="0" err="1">
                <a:solidFill>
                  <a:srgbClr val="0E0E0E"/>
                </a:solidFill>
                <a:effectLst/>
                <a:latin typeface=".SF NS"/>
              </a:rPr>
              <a:t>sostituisce</a:t>
            </a:r>
            <a:r>
              <a:rPr lang="en-GB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i="1" dirty="0">
                <a:solidFill>
                  <a:srgbClr val="0E0E0E"/>
                </a:solidFill>
                <a:effectLst/>
                <a:latin typeface=".AppleSystemUIFontMonospaced"/>
              </a:rPr>
              <a:t>[var]</a:t>
            </a:r>
            <a:r>
              <a:rPr lang="en-GB" i="1" dirty="0">
                <a:solidFill>
                  <a:srgbClr val="0E0E0E"/>
                </a:solidFill>
                <a:effectLst/>
                <a:latin typeface=".SF NS"/>
              </a:rPr>
              <a:t> con </a:t>
            </a:r>
            <a:r>
              <a:rPr lang="en-GB" i="1" dirty="0">
                <a:solidFill>
                  <a:srgbClr val="0E0E0E"/>
                </a:solidFill>
                <a:effectLst/>
                <a:latin typeface=".AppleSystemUIFontMonospaced"/>
              </a:rPr>
              <a:t>0x00400000</a:t>
            </a:r>
            <a:r>
              <a:rPr lang="en-GB" i="1" dirty="0">
                <a:solidFill>
                  <a:srgbClr val="0E0E0E"/>
                </a:solidFill>
                <a:effectLst/>
                <a:latin typeface=".SF NS"/>
              </a:rPr>
              <a:t>. SEMPRE! </a:t>
            </a:r>
            <a:r>
              <a:rPr lang="en-GB" i="1" dirty="0">
                <a:solidFill>
                  <a:srgbClr val="0E0E0E"/>
                </a:solidFill>
                <a:latin typeface=".SF NS"/>
              </a:rPr>
              <a:t>Se </a:t>
            </a:r>
            <a:r>
              <a:rPr lang="en-GB" i="1" dirty="0" err="1">
                <a:solidFill>
                  <a:srgbClr val="0E0E0E"/>
                </a:solidFill>
                <a:latin typeface=".SF NS"/>
              </a:rPr>
              <a:t>ricompiliamo</a:t>
            </a:r>
            <a:r>
              <a:rPr lang="en-GB" i="1" dirty="0">
                <a:solidFill>
                  <a:srgbClr val="0E0E0E"/>
                </a:solidFill>
                <a:latin typeface=".SF NS"/>
              </a:rPr>
              <a:t>, </a:t>
            </a:r>
            <a:r>
              <a:rPr lang="en-GB" i="1" dirty="0" err="1">
                <a:solidFill>
                  <a:srgbClr val="0E0E0E"/>
                </a:solidFill>
                <a:latin typeface=".SF NS"/>
              </a:rPr>
              <a:t>potrebbe</a:t>
            </a:r>
            <a:r>
              <a:rPr lang="en-GB" i="1" dirty="0">
                <a:solidFill>
                  <a:srgbClr val="0E0E0E"/>
                </a:solidFill>
                <a:latin typeface=".SF NS"/>
              </a:rPr>
              <a:t> </a:t>
            </a:r>
            <a:r>
              <a:rPr lang="en-GB" i="1" dirty="0" err="1">
                <a:solidFill>
                  <a:srgbClr val="0E0E0E"/>
                </a:solidFill>
                <a:latin typeface=".SF NS"/>
              </a:rPr>
              <a:t>cambiare</a:t>
            </a:r>
            <a:r>
              <a:rPr lang="en-GB" i="1" dirty="0">
                <a:solidFill>
                  <a:srgbClr val="0E0E0E"/>
                </a:solidFill>
                <a:latin typeface=".SF NS"/>
              </a:rPr>
              <a:t>.</a:t>
            </a:r>
            <a:endParaRPr lang="en-GB" i="1" dirty="0">
              <a:solidFill>
                <a:srgbClr val="0E0E0E"/>
              </a:solidFill>
              <a:effectLst/>
              <a:latin typeface=".SF NS"/>
            </a:endParaRPr>
          </a:p>
        </p:txBody>
      </p:sp>
    </p:spTree>
    <p:extLst>
      <p:ext uri="{BB962C8B-B14F-4D97-AF65-F5344CB8AC3E}">
        <p14:creationId xmlns:p14="http://schemas.microsoft.com/office/powerpoint/2010/main" val="25533685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0CFA3B-F98B-1EE6-A4A1-3E8DB8048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D046B-AFA2-F62C-1DB2-3652BBC51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Traduzione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Tempo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Caricamento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BD47A-7798-D8FA-D397-5AC6C3B33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risolti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quando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viene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r>
              <a:rPr lang="en-GB" dirty="0" err="1">
                <a:solidFill>
                  <a:srgbClr val="0E0E0E"/>
                </a:solidFill>
                <a:latin typeface=".SF NS"/>
              </a:rPr>
              <a:t>L’i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struzione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rimane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generica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fino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caricamento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IT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501263-0145-7FA7-FAB5-67661B6BFFFB}"/>
              </a:ext>
            </a:extLst>
          </p:cNvPr>
          <p:cNvSpPr txBox="1"/>
          <p:nvPr/>
        </p:nvSpPr>
        <p:spPr>
          <a:xfrm>
            <a:off x="0" y="6551496"/>
            <a:ext cx="1180914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* Ci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dei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trasferimenti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validi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e non, non li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vediamo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(per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esempio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da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memoria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a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memoria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)</a:t>
            </a:r>
            <a:endParaRPr lang="en-GB" sz="1200" i="1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335785-4BB9-EB52-E3EC-7634C846FB68}"/>
              </a:ext>
            </a:extLst>
          </p:cNvPr>
          <p:cNvSpPr txBox="1"/>
          <p:nvPr/>
        </p:nvSpPr>
        <p:spPr>
          <a:xfrm>
            <a:off x="2355695" y="3678111"/>
            <a:ext cx="748060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section .data</a:t>
            </a:r>
          </a:p>
          <a:p>
            <a:r>
              <a:rPr lang="en-GB" dirty="0"/>
              <a:t>    var </a:t>
            </a:r>
            <a:r>
              <a:rPr lang="en-GB" dirty="0" err="1"/>
              <a:t>db</a:t>
            </a:r>
            <a:r>
              <a:rPr lang="en-GB" dirty="0"/>
              <a:t> 5 ; var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assegnato</a:t>
            </a:r>
            <a:r>
              <a:rPr lang="en-GB" dirty="0"/>
              <a:t> un </a:t>
            </a:r>
            <a:r>
              <a:rPr lang="en-GB" dirty="0" err="1"/>
              <a:t>indirizzo</a:t>
            </a:r>
            <a:r>
              <a:rPr lang="en-GB" dirty="0"/>
              <a:t> </a:t>
            </a:r>
            <a:r>
              <a:rPr lang="en-GB" dirty="0" err="1"/>
              <a:t>durante</a:t>
            </a:r>
            <a:r>
              <a:rPr lang="en-GB" dirty="0"/>
              <a:t> il </a:t>
            </a:r>
            <a:r>
              <a:rPr lang="en-GB" dirty="0" err="1"/>
              <a:t>caricamento</a:t>
            </a:r>
            <a:endParaRPr lang="en-GB" dirty="0"/>
          </a:p>
          <a:p>
            <a:endParaRPr lang="en-GB" dirty="0"/>
          </a:p>
          <a:p>
            <a:r>
              <a:rPr lang="en-GB" dirty="0"/>
              <a:t>section .text</a:t>
            </a:r>
          </a:p>
          <a:p>
            <a:r>
              <a:rPr lang="en-GB" dirty="0"/>
              <a:t>    mov al, [var] ; </a:t>
            </a:r>
            <a:r>
              <a:rPr lang="en-GB" dirty="0" err="1"/>
              <a:t>L'indirizzo</a:t>
            </a:r>
            <a:r>
              <a:rPr lang="en-GB" dirty="0"/>
              <a:t> </a:t>
            </a:r>
            <a:r>
              <a:rPr lang="en-GB" dirty="0" err="1"/>
              <a:t>effettivo</a:t>
            </a:r>
            <a:r>
              <a:rPr lang="en-GB" dirty="0"/>
              <a:t> </a:t>
            </a:r>
            <a:r>
              <a:rPr lang="en-GB" dirty="0" err="1"/>
              <a:t>viene</a:t>
            </a:r>
            <a:r>
              <a:rPr lang="en-GB" dirty="0"/>
              <a:t> </a:t>
            </a:r>
            <a:r>
              <a:rPr lang="en-GB" dirty="0" err="1"/>
              <a:t>risolto</a:t>
            </a:r>
            <a:r>
              <a:rPr lang="en-GB" dirty="0"/>
              <a:t> a tempo di </a:t>
            </a:r>
            <a:r>
              <a:rPr lang="en-GB" dirty="0" err="1"/>
              <a:t>caricamento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576197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A51A3-5BDF-9D87-CDFB-B4894C43B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DB2D4-D203-6756-3E22-35ED9A6A8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Traduzione</a:t>
            </a:r>
            <a:r>
              <a:rPr lang="en-GB" b="1" dirty="0">
                <a:solidFill>
                  <a:srgbClr val="0E0E0E"/>
                </a:solidFill>
                <a:effectLst/>
                <a:latin typeface=".SF NS"/>
              </a:rPr>
              <a:t> a Tempo di </a:t>
            </a:r>
            <a:r>
              <a:rPr lang="en-GB" b="1" dirty="0" err="1">
                <a:solidFill>
                  <a:srgbClr val="0E0E0E"/>
                </a:solidFill>
                <a:effectLst/>
                <a:latin typeface=".SF NS"/>
              </a:rPr>
              <a:t>Esecuzione</a:t>
            </a:r>
            <a:endParaRPr lang="en-GB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1C2DF-077D-9D22-CCF2-5400544DA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risolti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durante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l’esecuzione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del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EE0F28-9444-05B4-8952-65470997E5FF}"/>
              </a:ext>
            </a:extLst>
          </p:cNvPr>
          <p:cNvSpPr txBox="1"/>
          <p:nvPr/>
        </p:nvSpPr>
        <p:spPr>
          <a:xfrm>
            <a:off x="0" y="6551496"/>
            <a:ext cx="1180914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* Ci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dei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trasferimenti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validi</a:t>
            </a:r>
            <a:r>
              <a:rPr lang="en-GB" sz="1200" b="1" i="1" dirty="0">
                <a:solidFill>
                  <a:srgbClr val="0E0E0E"/>
                </a:solidFill>
                <a:effectLst/>
                <a:latin typeface=".SF NS"/>
              </a:rPr>
              <a:t> e non, non li </a:t>
            </a:r>
            <a:r>
              <a:rPr lang="en-GB" sz="1200" b="1" i="1" dirty="0" err="1">
                <a:solidFill>
                  <a:srgbClr val="0E0E0E"/>
                </a:solidFill>
                <a:effectLst/>
                <a:latin typeface=".SF NS"/>
              </a:rPr>
              <a:t>vediamo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(per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esempio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da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memoria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 a </a:t>
            </a:r>
            <a:r>
              <a:rPr lang="en-GB" sz="1200" b="1" i="1" dirty="0" err="1">
                <a:solidFill>
                  <a:srgbClr val="0E0E0E"/>
                </a:solidFill>
                <a:latin typeface=".SF NS"/>
              </a:rPr>
              <a:t>memoria</a:t>
            </a:r>
            <a:r>
              <a:rPr lang="en-GB" sz="1200" b="1" i="1" dirty="0">
                <a:solidFill>
                  <a:srgbClr val="0E0E0E"/>
                </a:solidFill>
                <a:latin typeface=".SF NS"/>
              </a:rPr>
              <a:t>)</a:t>
            </a:r>
            <a:endParaRPr lang="en-GB" sz="1200" i="1" dirty="0">
              <a:solidFill>
                <a:srgbClr val="0E0E0E"/>
              </a:solidFill>
              <a:effectLst/>
              <a:latin typeface=".SF 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7B6449-4150-950C-9989-CF530F0A6411}"/>
              </a:ext>
            </a:extLst>
          </p:cNvPr>
          <p:cNvSpPr txBox="1"/>
          <p:nvPr/>
        </p:nvSpPr>
        <p:spPr>
          <a:xfrm>
            <a:off x="2355695" y="2662136"/>
            <a:ext cx="748060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section .data</a:t>
            </a:r>
          </a:p>
          <a:p>
            <a:r>
              <a:rPr lang="en-GB" dirty="0"/>
              <a:t>    var </a:t>
            </a:r>
            <a:r>
              <a:rPr lang="en-GB" dirty="0" err="1"/>
              <a:t>db</a:t>
            </a:r>
            <a:r>
              <a:rPr lang="en-GB" dirty="0"/>
              <a:t> 5 ; var </a:t>
            </a:r>
            <a:r>
              <a:rPr lang="en-GB" dirty="0" err="1"/>
              <a:t>può</a:t>
            </a:r>
            <a:r>
              <a:rPr lang="en-GB" dirty="0"/>
              <a:t> </a:t>
            </a:r>
            <a:r>
              <a:rPr lang="en-GB" dirty="0" err="1"/>
              <a:t>cambiare</a:t>
            </a:r>
            <a:r>
              <a:rPr lang="en-GB" dirty="0"/>
              <a:t> a runtime</a:t>
            </a:r>
          </a:p>
          <a:p>
            <a:endParaRPr lang="en-GB" dirty="0"/>
          </a:p>
          <a:p>
            <a:r>
              <a:rPr lang="en-GB" dirty="0"/>
              <a:t>section .text</a:t>
            </a:r>
          </a:p>
          <a:p>
            <a:r>
              <a:rPr lang="en-GB" dirty="0"/>
              <a:t>    ; </a:t>
            </a:r>
            <a:r>
              <a:rPr lang="en-GB" dirty="0" err="1"/>
              <a:t>Supponiamo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usi</a:t>
            </a:r>
            <a:r>
              <a:rPr lang="en-GB" dirty="0"/>
              <a:t> un </a:t>
            </a:r>
            <a:r>
              <a:rPr lang="en-GB" dirty="0" err="1"/>
              <a:t>puntatore</a:t>
            </a:r>
            <a:endParaRPr lang="en-GB" dirty="0"/>
          </a:p>
          <a:p>
            <a:r>
              <a:rPr lang="en-GB" dirty="0"/>
              <a:t>    mov </a:t>
            </a:r>
            <a:r>
              <a:rPr lang="en-GB" dirty="0" err="1"/>
              <a:t>bx</a:t>
            </a:r>
            <a:r>
              <a:rPr lang="en-GB" dirty="0"/>
              <a:t>, offset var ; </a:t>
            </a:r>
            <a:r>
              <a:rPr lang="en-GB" dirty="0" err="1"/>
              <a:t>Carica</a:t>
            </a:r>
            <a:r>
              <a:rPr lang="en-GB" dirty="0"/>
              <a:t> </a:t>
            </a:r>
            <a:r>
              <a:rPr lang="en-GB" dirty="0" err="1"/>
              <a:t>l'indirizzo</a:t>
            </a:r>
            <a:r>
              <a:rPr lang="en-GB" dirty="0"/>
              <a:t> di var in BX</a:t>
            </a:r>
          </a:p>
          <a:p>
            <a:r>
              <a:rPr lang="en-GB" dirty="0"/>
              <a:t>    mov al, [</a:t>
            </a:r>
            <a:r>
              <a:rPr lang="en-GB" dirty="0" err="1"/>
              <a:t>bx</a:t>
            </a:r>
            <a:r>
              <a:rPr lang="en-GB" dirty="0"/>
              <a:t>]       ; </a:t>
            </a:r>
            <a:r>
              <a:rPr lang="en-GB" dirty="0" err="1"/>
              <a:t>Carica</a:t>
            </a:r>
            <a:r>
              <a:rPr lang="en-GB" dirty="0"/>
              <a:t> il </a:t>
            </a:r>
            <a:r>
              <a:rPr lang="en-GB" dirty="0" err="1"/>
              <a:t>valore</a:t>
            </a:r>
            <a:r>
              <a:rPr lang="en-GB" dirty="0"/>
              <a:t> di var in AL a tempo di </a:t>
            </a:r>
            <a:r>
              <a:rPr lang="en-GB" dirty="0" err="1"/>
              <a:t>esecuzione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134685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264C-79EE-B8EF-430B-8A38FA975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Allocazione memoria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2C2ED3-8FD5-90D2-2853-D7E90DE4E5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627937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0E078-F43B-2C42-5312-6A7DE60C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Esempio – traduzione indirizzi fase di compilazione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27A2E6-F5C7-089F-DEF8-BD8764662696}"/>
              </a:ext>
            </a:extLst>
          </p:cNvPr>
          <p:cNvSpPr txBox="1"/>
          <p:nvPr/>
        </p:nvSpPr>
        <p:spPr>
          <a:xfrm>
            <a:off x="1294262" y="2505670"/>
            <a:ext cx="39468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dirty="0"/>
              <a:t>int x = 10;  // Variabile x</a:t>
            </a:r>
          </a:p>
          <a:p>
            <a:r>
              <a:rPr lang="en-IT" dirty="0"/>
              <a:t>int y = 4;   // Variabile y</a:t>
            </a:r>
          </a:p>
          <a:p>
            <a:r>
              <a:rPr lang="en-IT" dirty="0"/>
              <a:t>int sum = x + y;  // Somma di x e 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39D1AD-12A1-1A31-D089-788CB38CF6CF}"/>
              </a:ext>
            </a:extLst>
          </p:cNvPr>
          <p:cNvSpPr txBox="1"/>
          <p:nvPr/>
        </p:nvSpPr>
        <p:spPr>
          <a:xfrm>
            <a:off x="5794917" y="1027906"/>
            <a:ext cx="610308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dirty="0"/>
              <a:t>section .data</a:t>
            </a:r>
          </a:p>
          <a:p>
            <a:r>
              <a:rPr lang="en-IT" dirty="0"/>
              <a:t>    myVar db 0              ; Riserva un byte per myVar all'indirizzo 0x00400000</a:t>
            </a:r>
          </a:p>
          <a:p>
            <a:r>
              <a:rPr lang="en-IT" dirty="0"/>
              <a:t>    myConst db 10           ; Riserva un byte per myConst all'indirizzo 0x00400001</a:t>
            </a:r>
          </a:p>
          <a:p>
            <a:endParaRPr lang="en-IT" dirty="0"/>
          </a:p>
          <a:p>
            <a:r>
              <a:rPr lang="en-IT" dirty="0"/>
              <a:t>section .text</a:t>
            </a:r>
          </a:p>
          <a:p>
            <a:r>
              <a:rPr lang="en-IT" dirty="0"/>
              <a:t>    global _start</a:t>
            </a:r>
          </a:p>
          <a:p>
            <a:endParaRPr lang="en-IT" dirty="0"/>
          </a:p>
          <a:p>
            <a:r>
              <a:rPr lang="en-IT" dirty="0"/>
              <a:t>_start:</a:t>
            </a:r>
          </a:p>
          <a:p>
            <a:r>
              <a:rPr lang="en-IT" dirty="0"/>
              <a:t>    mov al, [0x00400001]    ; Carica il valore di myConst (10) nel registro AL</a:t>
            </a:r>
          </a:p>
          <a:p>
            <a:r>
              <a:rPr lang="en-IT" dirty="0"/>
              <a:t>    add al, 5                ; AL ora contiene 15 (10 + 5)</a:t>
            </a:r>
          </a:p>
          <a:p>
            <a:r>
              <a:rPr lang="en-IT" dirty="0"/>
              <a:t>    mov [0x00400000], al     ; Scrive il valore 15 nella variabile myVar</a:t>
            </a:r>
          </a:p>
          <a:p>
            <a:endParaRPr lang="en-IT" dirty="0"/>
          </a:p>
          <a:p>
            <a:r>
              <a:rPr lang="en-IT" dirty="0"/>
              <a:t>    ; Uscita dal programma</a:t>
            </a:r>
          </a:p>
          <a:p>
            <a:r>
              <a:rPr lang="en-IT" dirty="0"/>
              <a:t>    mov eax, 1               ; Chiamata di sistema per uscire</a:t>
            </a:r>
          </a:p>
          <a:p>
            <a:r>
              <a:rPr lang="en-IT" dirty="0"/>
              <a:t>    xor ebx, ebx             ; Codice di uscita 0</a:t>
            </a:r>
          </a:p>
          <a:p>
            <a:r>
              <a:rPr lang="en-IT" dirty="0"/>
              <a:t>    int 0x80                 ; Interruzione per invocare il kernel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2DF8F2-7344-3A9B-2F95-CD381247A0BE}"/>
              </a:ext>
            </a:extLst>
          </p:cNvPr>
          <p:cNvSpPr txBox="1"/>
          <p:nvPr/>
        </p:nvSpPr>
        <p:spPr>
          <a:xfrm>
            <a:off x="267731" y="3931376"/>
            <a:ext cx="49621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>
                <a:solidFill>
                  <a:srgbClr val="0E0E0E"/>
                </a:solidFill>
                <a:latin typeface=".SF NS"/>
              </a:rPr>
              <a:t>G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delle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variabili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fissi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e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noti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al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momento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della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compilazione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Supponiamo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che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>
                <a:solidFill>
                  <a:srgbClr val="0E0E0E"/>
                </a:solidFill>
                <a:effectLst/>
                <a:latin typeface=".AppleSystemUIFontMonospaced"/>
              </a:rPr>
              <a:t>x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sz="1200" dirty="0">
                <a:solidFill>
                  <a:srgbClr val="0E0E0E"/>
                </a:solidFill>
                <a:effectLst/>
                <a:latin typeface=".AppleSystemUIFontMonospaced"/>
              </a:rPr>
              <a:t>y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, e </a:t>
            </a:r>
            <a:r>
              <a:rPr lang="en-GB" sz="1200" dirty="0">
                <a:solidFill>
                  <a:srgbClr val="0E0E0E"/>
                </a:solidFill>
                <a:effectLst/>
                <a:latin typeface=".AppleSystemUIFontMonospaced"/>
              </a:rPr>
              <a:t>sum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siano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allocati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specifici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276B0B-898C-6EFC-F374-4818BDD053DF}"/>
              </a:ext>
            </a:extLst>
          </p:cNvPr>
          <p:cNvSpPr txBox="1"/>
          <p:nvPr/>
        </p:nvSpPr>
        <p:spPr>
          <a:xfrm>
            <a:off x="267731" y="4572251"/>
            <a:ext cx="496211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offset per </a:t>
            </a:r>
            <a:r>
              <a:rPr lang="en-GB" sz="1200" dirty="0">
                <a:solidFill>
                  <a:srgbClr val="0E0E0E"/>
                </a:solidFill>
                <a:effectLst/>
                <a:latin typeface=".AppleSystemUIFontMonospaced"/>
              </a:rPr>
              <a:t>x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sz="1200" dirty="0">
                <a:solidFill>
                  <a:srgbClr val="0E0E0E"/>
                </a:solidFill>
                <a:effectLst/>
                <a:latin typeface=".AppleSystemUIFontMonospaced"/>
              </a:rPr>
              <a:t>y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, e </a:t>
            </a:r>
            <a:r>
              <a:rPr lang="en-GB" sz="1200" dirty="0">
                <a:solidFill>
                  <a:srgbClr val="0E0E0E"/>
                </a:solidFill>
                <a:effectLst/>
                <a:latin typeface=".AppleSystemUIFontMonospaced"/>
              </a:rPr>
              <a:t>sum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stati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definiti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esplicitamente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nel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codice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(0x0000, 0x0002, e 0x0004).</a:t>
            </a:r>
          </a:p>
          <a:p>
            <a:endParaRPr lang="en-GB" sz="1200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Le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istruzioni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caricamento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e somma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utilizzano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direttamente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questi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offset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fissi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292999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55324-58E3-DFCE-19A8-6E158AA42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C7A2-B38A-4900-2339-F0CD50E6E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Esempio – traduzione indirizzi fase di caricamento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5D9507-3523-D8FC-9E04-30FBBE244CE7}"/>
              </a:ext>
            </a:extLst>
          </p:cNvPr>
          <p:cNvSpPr txBox="1"/>
          <p:nvPr/>
        </p:nvSpPr>
        <p:spPr>
          <a:xfrm>
            <a:off x="1294262" y="2505670"/>
            <a:ext cx="39468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dirty="0"/>
              <a:t>int x = 10;  // Variabile x</a:t>
            </a:r>
          </a:p>
          <a:p>
            <a:r>
              <a:rPr lang="en-IT" dirty="0"/>
              <a:t>int y = 4;   // Variabile y</a:t>
            </a:r>
          </a:p>
          <a:p>
            <a:r>
              <a:rPr lang="en-IT" dirty="0"/>
              <a:t>int sum = x + y;  // Somma di x e 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3D8818-6458-46F3-10A8-D941056A442C}"/>
              </a:ext>
            </a:extLst>
          </p:cNvPr>
          <p:cNvSpPr txBox="1"/>
          <p:nvPr/>
        </p:nvSpPr>
        <p:spPr>
          <a:xfrm>
            <a:off x="5536006" y="1968560"/>
            <a:ext cx="609771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dirty="0"/>
              <a:t>section .data</a:t>
            </a:r>
          </a:p>
          <a:p>
            <a:r>
              <a:rPr lang="en-IT" dirty="0"/>
              <a:t>    x dw 10           ; x all'indirizzo offset 0x0000</a:t>
            </a:r>
          </a:p>
          <a:p>
            <a:r>
              <a:rPr lang="en-IT" dirty="0"/>
              <a:t>    y dw 4            ; y all'indirizzo offset 0x0002</a:t>
            </a:r>
          </a:p>
          <a:p>
            <a:r>
              <a:rPr lang="en-IT" dirty="0"/>
              <a:t>    sum dw 0          ; sum all'indirizzo offset 0x0004</a:t>
            </a:r>
          </a:p>
          <a:p>
            <a:endParaRPr lang="en-IT" dirty="0"/>
          </a:p>
          <a:p>
            <a:r>
              <a:rPr lang="en-IT" dirty="0"/>
              <a:t>section .text</a:t>
            </a:r>
          </a:p>
          <a:p>
            <a:r>
              <a:rPr lang="en-IT" dirty="0"/>
              <a:t>    org 0x100         ; Inizio del programma</a:t>
            </a:r>
          </a:p>
          <a:p>
            <a:endParaRPr lang="en-IT" dirty="0"/>
          </a:p>
          <a:p>
            <a:r>
              <a:rPr lang="en-IT" dirty="0"/>
              <a:t>_start:</a:t>
            </a:r>
          </a:p>
          <a:p>
            <a:r>
              <a:rPr lang="en-IT" dirty="0"/>
              <a:t>    mov ax, [x]       ; Carica il valore di x (0x0000) in AX</a:t>
            </a:r>
          </a:p>
          <a:p>
            <a:r>
              <a:rPr lang="en-IT" dirty="0"/>
              <a:t>    add ax, [y]       ; Somma il valore di y (0x0002) a AX</a:t>
            </a:r>
          </a:p>
          <a:p>
            <a:r>
              <a:rPr lang="en-IT" dirty="0"/>
              <a:t>    mov [sum], ax     ; Salva il risultato in sum (0x0004)</a:t>
            </a:r>
          </a:p>
          <a:p>
            <a:endParaRPr lang="en-IT" dirty="0"/>
          </a:p>
          <a:p>
            <a:r>
              <a:rPr lang="en-IT" dirty="0"/>
              <a:t>    ; Uscita dal programma</a:t>
            </a:r>
          </a:p>
          <a:p>
            <a:r>
              <a:rPr lang="en-IT" dirty="0"/>
              <a:t>    mov ax, 0x4C00</a:t>
            </a:r>
          </a:p>
          <a:p>
            <a:r>
              <a:rPr lang="en-IT" dirty="0"/>
              <a:t>    int 0x21          ; Interruzione per terminare il programma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7EDFAF-5C7E-9AC8-73C7-2BBD58822182}"/>
              </a:ext>
            </a:extLst>
          </p:cNvPr>
          <p:cNvSpPr txBox="1"/>
          <p:nvPr/>
        </p:nvSpPr>
        <p:spPr>
          <a:xfrm>
            <a:off x="507562" y="3643817"/>
            <a:ext cx="47335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>
                <a:solidFill>
                  <a:srgbClr val="0E0E0E"/>
                </a:solidFill>
                <a:latin typeface=".SF NS"/>
              </a:rPr>
              <a:t>G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delle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variabili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non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noti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fino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a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quando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il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programma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viene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caricato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offset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simbolici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e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verranno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risolti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a tempo di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caricamento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38BC88-1662-D8F6-9ECD-5F2A4ECEC461}"/>
              </a:ext>
            </a:extLst>
          </p:cNvPr>
          <p:cNvSpPr txBox="1"/>
          <p:nvPr/>
        </p:nvSpPr>
        <p:spPr>
          <a:xfrm>
            <a:off x="507562" y="4504965"/>
            <a:ext cx="473351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offset per </a:t>
            </a:r>
            <a:r>
              <a:rPr lang="en-GB" sz="1200" dirty="0">
                <a:solidFill>
                  <a:srgbClr val="0E0E0E"/>
                </a:solidFill>
                <a:effectLst/>
                <a:latin typeface=".AppleSystemUIFontMonospaced"/>
              </a:rPr>
              <a:t>x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sz="1200" dirty="0">
                <a:solidFill>
                  <a:srgbClr val="0E0E0E"/>
                </a:solidFill>
                <a:effectLst/>
                <a:latin typeface=".AppleSystemUIFontMonospaced"/>
              </a:rPr>
              <a:t>y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, e </a:t>
            </a:r>
            <a:r>
              <a:rPr lang="en-GB" sz="1200" dirty="0">
                <a:solidFill>
                  <a:srgbClr val="0E0E0E"/>
                </a:solidFill>
                <a:effectLst/>
                <a:latin typeface=".AppleSystemUIFontMonospaced"/>
              </a:rPr>
              <a:t>sum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sono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dichiarati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, ma il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compilatore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non li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risolve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valori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assoluti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  <a:p>
            <a:endParaRPr lang="en-GB" sz="1200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Il </a:t>
            </a:r>
            <a:r>
              <a:rPr lang="en-GB" sz="1200" b="1" dirty="0">
                <a:solidFill>
                  <a:srgbClr val="0E0E0E"/>
                </a:solidFill>
                <a:effectLst/>
                <a:latin typeface=".SF NS"/>
              </a:rPr>
              <a:t>loader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occupa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di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determinare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indirizzi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effettivi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in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memoria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al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momento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del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caricamento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,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sostituendo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riferimenti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simbolici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con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gli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 offset </a:t>
            </a:r>
            <a:r>
              <a:rPr lang="en-GB" sz="1200" dirty="0" err="1">
                <a:solidFill>
                  <a:srgbClr val="0E0E0E"/>
                </a:solidFill>
                <a:effectLst/>
                <a:latin typeface=".SF NS"/>
              </a:rPr>
              <a:t>appropriati</a:t>
            </a:r>
            <a:r>
              <a:rPr lang="en-GB" sz="1200" dirty="0">
                <a:solidFill>
                  <a:srgbClr val="0E0E0E"/>
                </a:solidFill>
                <a:effectLst/>
                <a:latin typeface=".SF N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11986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A094D-C437-C32B-EB09-14C0FF08E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Allocazione memoria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FEF20-484D-8B45-5645-3F019EB17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Quattro concetti base: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A</a:t>
            </a:r>
            <a:r>
              <a:rPr lang="en-IT" dirty="0">
                <a:solidFill>
                  <a:srgbClr val="FF0000"/>
                </a:solidFill>
              </a:rPr>
              <a:t>llocazione contigua</a:t>
            </a:r>
            <a:r>
              <a:rPr lang="en-IT" dirty="0"/>
              <a:t>: tutto lo spazio assegnato ad un processo deve essere formato da celle consecutive</a:t>
            </a:r>
          </a:p>
          <a:p>
            <a:pPr lvl="1"/>
            <a:r>
              <a:rPr lang="en-IT" dirty="0">
                <a:solidFill>
                  <a:srgbClr val="FF0000"/>
                </a:solidFill>
              </a:rPr>
              <a:t>Allocazione non contigua</a:t>
            </a:r>
            <a:r>
              <a:rPr lang="en-IT" dirty="0"/>
              <a:t>: posso assegnare ad un processo celle non adiacenti tra di loro</a:t>
            </a:r>
          </a:p>
          <a:p>
            <a:pPr lvl="2"/>
            <a:r>
              <a:rPr lang="en-IT" dirty="0"/>
              <a:t>La MMU deve essere in grado di supportare questo approccio</a:t>
            </a:r>
          </a:p>
          <a:p>
            <a:pPr lvl="1"/>
            <a:r>
              <a:rPr lang="en-IT" dirty="0">
                <a:solidFill>
                  <a:srgbClr val="FF0000"/>
                </a:solidFill>
              </a:rPr>
              <a:t>Allocazione statica</a:t>
            </a:r>
            <a:r>
              <a:rPr lang="en-IT" dirty="0"/>
              <a:t>: un processo deve mantenere la propria area di memoria dal caricamento alla terminazione</a:t>
            </a:r>
          </a:p>
          <a:p>
            <a:pPr lvl="1"/>
            <a:r>
              <a:rPr lang="en-IT" dirty="0">
                <a:solidFill>
                  <a:srgbClr val="FF0000"/>
                </a:solidFill>
              </a:rPr>
              <a:t>Allocazione dinamica</a:t>
            </a:r>
            <a:r>
              <a:rPr lang="en-IT" dirty="0"/>
              <a:t>: un processo può essere spostato all’interno della memoria durante l’esecuzione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661031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2BFB-4789-53A8-E963-6A8F858C0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Allocazione a partizioni Multiple Fisse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7D2A0-4F44-DC69-4F3A-636969FCE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T" dirty="0"/>
              <a:t>La memoria è divisa in un numero fisso di aree dette partizioni di dimensioni diverse</a:t>
            </a:r>
          </a:p>
          <a:p>
            <a:pPr lvl="1"/>
            <a:r>
              <a:rPr lang="en-GB" dirty="0"/>
              <a:t>O</a:t>
            </a:r>
            <a:r>
              <a:rPr lang="en-IT" dirty="0"/>
              <a:t>gni partizione è definita da una coppia base-limite</a:t>
            </a:r>
          </a:p>
          <a:p>
            <a:pPr lvl="1"/>
            <a:r>
              <a:rPr lang="en-GB" dirty="0"/>
              <a:t>I</a:t>
            </a:r>
            <a:r>
              <a:rPr lang="en-IT" dirty="0"/>
              <a:t>l numero di partizioni definisce il grado di multiprogrammazione</a:t>
            </a:r>
          </a:p>
          <a:p>
            <a:r>
              <a:rPr lang="en-IT" dirty="0"/>
              <a:t>Bisogna sapere la dimensione del processo prima di caricarlo</a:t>
            </a:r>
          </a:p>
          <a:p>
            <a:r>
              <a:rPr lang="en-IT" dirty="0"/>
              <a:t>Nel context switch SO carica</a:t>
            </a:r>
          </a:p>
          <a:p>
            <a:pPr lvl="1"/>
            <a:r>
              <a:rPr lang="en-GB" dirty="0"/>
              <a:t>N</a:t>
            </a:r>
            <a:r>
              <a:rPr lang="en-IT" dirty="0"/>
              <a:t>el registro rilocazione l’indirizzo base della partizione</a:t>
            </a:r>
          </a:p>
          <a:p>
            <a:pPr lvl="1"/>
            <a:r>
              <a:rPr lang="en-GB" dirty="0"/>
              <a:t>N</a:t>
            </a:r>
            <a:r>
              <a:rPr lang="en-IT" dirty="0"/>
              <a:t>el registro limite la dimensione del processo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031030-9F4D-6337-5A13-5D32F7AE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0969" y="2308267"/>
            <a:ext cx="1246414" cy="400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55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5B2F7D-857B-BE00-280C-AF00BB39F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05" y="1409942"/>
            <a:ext cx="7327557" cy="482264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7747C51-B4F1-3D39-EB17-1C64552A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PARTIZIONI FISSE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258D59-8F38-075F-BF82-7ED421CF63CF}"/>
              </a:ext>
            </a:extLst>
          </p:cNvPr>
          <p:cNvSpPr txBox="1"/>
          <p:nvPr/>
        </p:nvSpPr>
        <p:spPr>
          <a:xfrm>
            <a:off x="9319026" y="6308209"/>
            <a:ext cx="19366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Video Prof. Terulli</a:t>
            </a:r>
            <a:endParaRPr lang="en-I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D9C5F5-1F0C-BDD9-5493-C71FD4867FE2}"/>
              </a:ext>
            </a:extLst>
          </p:cNvPr>
          <p:cNvSpPr txBox="1"/>
          <p:nvPr/>
        </p:nvSpPr>
        <p:spPr>
          <a:xfrm>
            <a:off x="5787513" y="3967388"/>
            <a:ext cx="19366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Le </a:t>
            </a:r>
            <a:r>
              <a:rPr lang="en-GB" dirty="0" err="1"/>
              <a:t>partizioni</a:t>
            </a:r>
            <a:r>
              <a:rPr lang="en-GB" dirty="0"/>
              <a:t> </a:t>
            </a:r>
            <a:r>
              <a:rPr lang="en-GB" dirty="0" err="1"/>
              <a:t>sono</a:t>
            </a:r>
            <a:r>
              <a:rPr lang="en-GB" dirty="0"/>
              <a:t> </a:t>
            </a:r>
            <a:r>
              <a:rPr lang="en-GB" dirty="0" err="1"/>
              <a:t>fisse</a:t>
            </a:r>
            <a:r>
              <a:rPr lang="en-GB" dirty="0"/>
              <a:t> ma </a:t>
            </a:r>
            <a:r>
              <a:rPr lang="en-GB" dirty="0" err="1"/>
              <a:t>possono</a:t>
            </a:r>
            <a:r>
              <a:rPr lang="en-GB" dirty="0"/>
              <a:t> </a:t>
            </a:r>
            <a:r>
              <a:rPr lang="en-GB" dirty="0" err="1"/>
              <a:t>avere</a:t>
            </a:r>
            <a:r>
              <a:rPr lang="en-GB" dirty="0"/>
              <a:t> </a:t>
            </a:r>
            <a:r>
              <a:rPr lang="en-GB" dirty="0" err="1"/>
              <a:t>dimensione</a:t>
            </a:r>
            <a:r>
              <a:rPr lang="en-GB" dirty="0"/>
              <a:t> </a:t>
            </a:r>
            <a:r>
              <a:rPr lang="en-GB" dirty="0" err="1"/>
              <a:t>diversa</a:t>
            </a:r>
            <a:r>
              <a:rPr lang="en-GB" dirty="0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924488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411BB-3207-FEA3-89C7-D69CB73D3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Allocazione a partizioni multiple variabili e indirizzamento rilocabile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F41E5-9339-42F0-AB94-4EBC53F26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Partizioni fisse:</a:t>
            </a:r>
          </a:p>
          <a:p>
            <a:pPr lvl="1"/>
            <a:r>
              <a:rPr lang="en-IT" dirty="0"/>
              <a:t>Processi piccoli causano spreco di spazio</a:t>
            </a:r>
          </a:p>
          <a:p>
            <a:pPr lvl="1"/>
            <a:r>
              <a:rPr lang="en-IT" dirty="0"/>
              <a:t>Processi grandi non posso essere eseguiti</a:t>
            </a:r>
          </a:p>
          <a:p>
            <a:pPr lvl="2"/>
            <a:r>
              <a:rPr lang="en-GB" dirty="0"/>
              <a:t>M</a:t>
            </a:r>
            <a:r>
              <a:rPr lang="en-IT" dirty="0"/>
              <a:t>eno multiprogrammazione</a:t>
            </a:r>
          </a:p>
          <a:p>
            <a:pPr lvl="2"/>
            <a:r>
              <a:rPr lang="en-GB" dirty="0"/>
              <a:t>P</a:t>
            </a:r>
            <a:r>
              <a:rPr lang="en-IT" dirty="0"/>
              <a:t>iù frammentazione interna</a:t>
            </a:r>
          </a:p>
          <a:p>
            <a:r>
              <a:rPr lang="en-IT" dirty="0"/>
              <a:t>Allora usiamo partizioni variabili!</a:t>
            </a:r>
          </a:p>
          <a:p>
            <a:r>
              <a:rPr lang="en-IT" dirty="0"/>
              <a:t>Quando un processo arriva il gestore della memoria cerca una partizion libera abbastanza grande per il processo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D04E0B-C16F-CAF5-2ABC-4B3CF8F27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13" y="2156823"/>
            <a:ext cx="44831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186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1C239E-6A30-6A17-965C-CA4D08E39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64718"/>
            <a:ext cx="6094867" cy="472815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492E24A-27A2-C956-D096-00E06DA2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PARTIZIONI VARIABILI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9B38CA-86BA-9250-0202-4388D1464EDB}"/>
              </a:ext>
            </a:extLst>
          </p:cNvPr>
          <p:cNvSpPr txBox="1"/>
          <p:nvPr/>
        </p:nvSpPr>
        <p:spPr>
          <a:xfrm>
            <a:off x="8654604" y="5827984"/>
            <a:ext cx="19366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Video Prof. Terulli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041431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92FE5F-9B59-E501-1292-5FF9536ED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539" y="1321904"/>
            <a:ext cx="7772400" cy="5418895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CC29ED0-2E28-4244-AB39-947C57C3F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201"/>
            <a:ext cx="10515600" cy="1325563"/>
          </a:xfrm>
        </p:spPr>
        <p:txBody>
          <a:bodyPr>
            <a:normAutofit/>
          </a:bodyPr>
          <a:lstStyle/>
          <a:p>
            <a:r>
              <a:rPr lang="en-IT" sz="3200" dirty="0"/>
              <a:t>Allocazione memoria continua – partizioni variabili - algoritmi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DA9D85-F921-C627-5E4B-B9108B62C2AF}"/>
              </a:ext>
            </a:extLst>
          </p:cNvPr>
          <p:cNvSpPr txBox="1"/>
          <p:nvPr/>
        </p:nvSpPr>
        <p:spPr>
          <a:xfrm>
            <a:off x="470451" y="3429000"/>
            <a:ext cx="3753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SO usa uno degli algortimi per trovare una partizione adatta al processo e gestire la memoria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FC45B9-037A-9874-DB1B-6EC9F50D28A2}"/>
              </a:ext>
            </a:extLst>
          </p:cNvPr>
          <p:cNvSpPr txBox="1"/>
          <p:nvPr/>
        </p:nvSpPr>
        <p:spPr>
          <a:xfrm>
            <a:off x="13716000" y="84795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546069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3085</Words>
  <Application>Microsoft Macintosh PowerPoint</Application>
  <PresentationFormat>Widescreen</PresentationFormat>
  <Paragraphs>343</Paragraphs>
  <Slides>31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.AppleSystemUIFontMonospaced</vt:lpstr>
      <vt:lpstr>.SF NS</vt:lpstr>
      <vt:lpstr>Arial</vt:lpstr>
      <vt:lpstr>Calibri</vt:lpstr>
      <vt:lpstr>Calibri Light</vt:lpstr>
      <vt:lpstr>Times New Roman</vt:lpstr>
      <vt:lpstr>Office Theme</vt:lpstr>
      <vt:lpstr>Gestione Memoria</vt:lpstr>
      <vt:lpstr>Introduzione</vt:lpstr>
      <vt:lpstr>Allocazione memoria</vt:lpstr>
      <vt:lpstr>Allocazione memoria</vt:lpstr>
      <vt:lpstr>Allocazione a partizioni Multiple Fisse</vt:lpstr>
      <vt:lpstr>PARTIZIONI FISSE</vt:lpstr>
      <vt:lpstr>Allocazione a partizioni multiple variabili e indirizzamento rilocabile</vt:lpstr>
      <vt:lpstr>PARTIZIONI VARIABILI</vt:lpstr>
      <vt:lpstr>Allocazione memoria continua – partizioni variabili - algoritmi</vt:lpstr>
      <vt:lpstr>Partizioni variabili soffrono di…</vt:lpstr>
      <vt:lpstr>Algoritmi per partizioni variabili</vt:lpstr>
      <vt:lpstr>Indirizzamento</vt:lpstr>
      <vt:lpstr>Swapping</vt:lpstr>
      <vt:lpstr>Allocazione statica vs dinamica</vt:lpstr>
      <vt:lpstr>Spazio indirizzi logici e fisici</vt:lpstr>
      <vt:lpstr>Binding</vt:lpstr>
      <vt:lpstr>Binding a tempo di compilazione</vt:lpstr>
      <vt:lpstr>Binding a tempo di caricamento (loading)</vt:lpstr>
      <vt:lpstr>Binding a tempo di esecuzione (execution)</vt:lpstr>
      <vt:lpstr>MMU</vt:lpstr>
      <vt:lpstr>Rilocazione memoria </vt:lpstr>
      <vt:lpstr>Allocazione a partizioni Multiple Fisse – esempio rilocazione tempo esecuzione</vt:lpstr>
      <vt:lpstr>Swapping</vt:lpstr>
      <vt:lpstr>Approfondimento su codice assembly e indirizzamento</vt:lpstr>
      <vt:lpstr>ISA</vt:lpstr>
      <vt:lpstr>Istruzione MOV assembly</vt:lpstr>
      <vt:lpstr>Traduzione a Tempo di Compilazione</vt:lpstr>
      <vt:lpstr>Traduzione a Tempo di Caricamento</vt:lpstr>
      <vt:lpstr>Traduzione a Tempo di Esecuzione</vt:lpstr>
      <vt:lpstr>Esempio – traduzione indirizzi fase di compilazione </vt:lpstr>
      <vt:lpstr>Esempio – traduzione indirizzi fase di caricamento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Gestione Memoria</dc:title>
  <dc:creator>Microsoft Office User</dc:creator>
  <cp:lastModifiedBy>Microsoft Office User</cp:lastModifiedBy>
  <cp:revision>21</cp:revision>
  <cp:lastPrinted>2024-10-28T13:32:21Z</cp:lastPrinted>
  <dcterms:created xsi:type="dcterms:W3CDTF">2023-11-02T13:30:41Z</dcterms:created>
  <dcterms:modified xsi:type="dcterms:W3CDTF">2024-10-28T13:49:39Z</dcterms:modified>
</cp:coreProperties>
</file>

<file path=docProps/thumbnail.jpeg>
</file>